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1"/>
  </p:notesMasterIdLst>
  <p:sldIdLst>
    <p:sldId id="257" r:id="rId4"/>
    <p:sldId id="259" r:id="rId5"/>
    <p:sldId id="258" r:id="rId6"/>
    <p:sldId id="261" r:id="rId7"/>
    <p:sldId id="263" r:id="rId8"/>
    <p:sldId id="264" r:id="rId9"/>
    <p:sldId id="262" r:id="rId10"/>
  </p:sldIdLst>
  <p:sldSz cx="9144000" cy="5143500" type="screen16x9"/>
  <p:notesSz cx="6858000" cy="9144000"/>
  <p:embeddedFontLst>
    <p:embeddedFont>
      <p:font typeface="Roboto Thin" panose="020B0604020202020204" charset="0"/>
      <p:regular r:id="rId12"/>
      <p:bold r:id="rId13"/>
      <p:italic r:id="rId14"/>
      <p:boldItalic r:id="rId15"/>
    </p:embeddedFont>
    <p:embeddedFont>
      <p:font typeface="Roboto" panose="020B0604020202020204" charset="0"/>
      <p:regular r:id="rId16"/>
      <p:bold r:id="rId17"/>
      <p:italic r:id="rId18"/>
      <p:boldItalic r:id="rId19"/>
    </p:embeddedFont>
    <p:embeddedFont>
      <p:font typeface="Dosis" panose="020B0604020202020204" charset="0"/>
      <p:regular r:id="rId20"/>
      <p:bold r:id="rId21"/>
    </p:embeddedFont>
    <p:embeddedFont>
      <p:font typeface="Roboto Black" panose="020B0604020202020204" charset="0"/>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2974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3172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a:solidFill>
                  <a:schemeClr val="lt1"/>
                </a:solidFill>
                <a:latin typeface="Roboto Black"/>
                <a:ea typeface="Roboto Black"/>
                <a:cs typeface="Roboto Black"/>
                <a:sym typeface="Roboto Black"/>
              </a:rPr>
              <a:t>Capstone Project</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Cassa</a:t>
            </a:r>
            <a:r>
              <a:rPr lang="en-CA" sz="2800" dirty="0" err="1">
                <a:solidFill>
                  <a:srgbClr val="EFEFEF"/>
                </a:solidFill>
                <a:latin typeface="Roboto Thin"/>
                <a:ea typeface="Roboto Thin"/>
                <a:cs typeface="Roboto Thin"/>
                <a:sym typeface="Roboto Thin"/>
              </a:rPr>
              <a:t>ndra</a:t>
            </a:r>
            <a:r>
              <a:rPr lang="en-CA" sz="2800" dirty="0">
                <a:solidFill>
                  <a:srgbClr val="EFEFEF"/>
                </a:solidFill>
                <a:latin typeface="Roboto Thin"/>
                <a:ea typeface="Roboto Thin"/>
                <a:cs typeface="Roboto Thin"/>
                <a:sym typeface="Roboto Thin"/>
              </a:rPr>
              <a:t> Brait</a:t>
            </a:r>
          </a:p>
          <a:p>
            <a:pPr marL="0" marR="0" lvl="0" indent="0" algn="l" rtl="0">
              <a:lnSpc>
                <a:spcPct val="100000"/>
              </a:lnSpc>
              <a:spcBef>
                <a:spcPts val="0"/>
              </a:spcBef>
              <a:spcAft>
                <a:spcPts val="0"/>
              </a:spcAft>
              <a:buClr>
                <a:schemeClr val="dk1"/>
              </a:buClr>
              <a:buSzPts val="1100"/>
              <a:buFont typeface="Arial"/>
              <a:buNone/>
            </a:pPr>
            <a:r>
              <a:rPr lang="en-US" sz="2800" b="0" i="0" u="none" strike="noStrike" cap="none" dirty="0">
                <a:solidFill>
                  <a:srgbClr val="EFEFEF"/>
                </a:solidFill>
                <a:latin typeface="Roboto Thin"/>
                <a:ea typeface="Roboto Thin"/>
                <a:cs typeface="Roboto Thin"/>
                <a:sym typeface="Roboto Thin"/>
              </a:rPr>
              <a:t>8</a:t>
            </a:r>
            <a:r>
              <a:rPr lang="en-CA" sz="2800" b="0" i="0" u="none" strike="noStrike" cap="none" dirty="0">
                <a:solidFill>
                  <a:srgbClr val="EFEFEF"/>
                </a:solidFill>
                <a:latin typeface="Roboto Thin"/>
                <a:ea typeface="Roboto Thin"/>
                <a:cs typeface="Roboto Thin"/>
                <a:sym typeface="Roboto Thin"/>
              </a:rPr>
              <a:t>/20/2018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CA" sz="4800" b="0" i="0" u="none" strike="noStrike" cap="none" dirty="0" err="1">
                <a:solidFill>
                  <a:schemeClr val="lt1"/>
                </a:solidFill>
                <a:latin typeface="Roboto Black"/>
                <a:ea typeface="Roboto Black"/>
                <a:cs typeface="Roboto Black"/>
                <a:sym typeface="Roboto Black"/>
              </a:rPr>
              <a:t>Warby</a:t>
            </a:r>
            <a:r>
              <a:rPr lang="en-CA" sz="4800" b="0" i="0" u="none" strike="noStrike" cap="none" dirty="0">
                <a:solidFill>
                  <a:schemeClr val="lt1"/>
                </a:solidFill>
                <a:latin typeface="Roboto Black"/>
                <a:ea typeface="Roboto Black"/>
                <a:cs typeface="Roboto Black"/>
                <a:sym typeface="Roboto Black"/>
              </a:rPr>
              <a:t> Parker </a:t>
            </a:r>
            <a:br>
              <a:rPr lang="en-CA" sz="4800" b="0" i="0" u="none" strike="noStrike" cap="none" dirty="0">
                <a:solidFill>
                  <a:schemeClr val="lt1"/>
                </a:solidFill>
                <a:latin typeface="Roboto Black"/>
                <a:ea typeface="Roboto Black"/>
                <a:cs typeface="Roboto Black"/>
                <a:sym typeface="Roboto Black"/>
              </a:rPr>
            </a:br>
            <a:r>
              <a:rPr lang="en-CA" sz="4800" b="0" i="0" u="none" strike="noStrike" cap="none" dirty="0">
                <a:solidFill>
                  <a:schemeClr val="lt1"/>
                </a:solidFill>
                <a:latin typeface="Roboto Black"/>
                <a:ea typeface="Roboto Black"/>
                <a:cs typeface="Roboto Black"/>
                <a:sym typeface="Roboto Black"/>
              </a:rPr>
              <a:t>Usage Funnels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a:solidFill>
                  <a:srgbClr val="295269"/>
                </a:solidFill>
                <a:latin typeface="Roboto"/>
                <a:ea typeface="Roboto"/>
                <a:cs typeface="Roboto"/>
                <a:sym typeface="Roboto"/>
              </a:rPr>
              <a:t>Table 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b="0" i="0" u="none" strike="noStrike" cap="none" dirty="0">
                <a:solidFill>
                  <a:srgbClr val="222222"/>
                </a:solidFill>
                <a:highlight>
                  <a:srgbClr val="FFFFFF"/>
                </a:highlight>
                <a:latin typeface="Roboto"/>
                <a:ea typeface="Roboto"/>
                <a:cs typeface="Roboto"/>
                <a:sym typeface="Roboto"/>
              </a:rPr>
              <a:t>Home Try-On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a:t>
            </a:r>
            <a:r>
              <a:rPr lang="en-CA" sz="2400" dirty="0" err="1">
                <a:solidFill>
                  <a:srgbClr val="222222"/>
                </a:solidFill>
                <a:highlight>
                  <a:srgbClr val="FFFFFF"/>
                </a:highlight>
                <a:latin typeface="Roboto"/>
                <a:ea typeface="Roboto"/>
                <a:cs typeface="Roboto"/>
                <a:sym typeface="Roboto"/>
              </a:rPr>
              <a:t>dditional</a:t>
            </a:r>
            <a:r>
              <a:rPr lang="en-CA" sz="2400" dirty="0">
                <a:solidFill>
                  <a:srgbClr val="222222"/>
                </a:solidFill>
                <a:highlight>
                  <a:srgbClr val="FFFFFF"/>
                </a:highlight>
                <a:latin typeface="Roboto"/>
                <a:ea typeface="Roboto"/>
                <a:cs typeface="Roboto"/>
                <a:sym typeface="Roboto"/>
              </a:rPr>
              <a:t> Analysis </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5392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95269"/>
                </a:solidFill>
                <a:latin typeface="Roboto"/>
                <a:ea typeface="Roboto"/>
                <a:cs typeface="Roboto"/>
                <a:sym typeface="Roboto"/>
              </a:rPr>
              <a:t>Q</a:t>
            </a:r>
            <a:r>
              <a:rPr lang="en-CA" sz="2400" b="1" i="0" u="none" strike="noStrike" cap="none" dirty="0" err="1">
                <a:solidFill>
                  <a:srgbClr val="295269"/>
                </a:solidFill>
                <a:latin typeface="Roboto"/>
                <a:ea typeface="Roboto"/>
                <a:cs typeface="Roboto"/>
                <a:sym typeface="Roboto"/>
              </a:rPr>
              <a:t>uiz</a:t>
            </a:r>
            <a:r>
              <a:rPr lang="en-CA" sz="2400" b="1" i="0" u="none" strike="noStrike" cap="none" dirty="0">
                <a:solidFill>
                  <a:srgbClr val="295269"/>
                </a:solidFill>
                <a:latin typeface="Roboto"/>
                <a:ea typeface="Roboto"/>
                <a:cs typeface="Roboto"/>
                <a:sym typeface="Roboto"/>
              </a:rPr>
              <a:t>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099" y="831850"/>
            <a:ext cx="3870900" cy="235585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QUESTION 1</a:t>
            </a:r>
          </a:p>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survey </a:t>
            </a:r>
          </a:p>
          <a:p>
            <a:pPr lvl="0">
              <a:buClr>
                <a:schemeClr val="dk1"/>
              </a:buClr>
              <a:buSzPts val="1100"/>
            </a:pPr>
            <a:r>
              <a:rPr lang="en-US" sz="900" dirty="0">
                <a:latin typeface="Courier New"/>
                <a:ea typeface="Courier New"/>
                <a:cs typeface="Courier New"/>
                <a:sym typeface="Courier New"/>
              </a:rPr>
              <a:t>LIMIT 10;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QUESTION 2</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question,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a:t>
            </a:r>
            <a:r>
              <a:rPr lang="en-US" sz="900" dirty="0" err="1">
                <a:latin typeface="Courier New"/>
                <a:ea typeface="Courier New"/>
                <a:cs typeface="Courier New"/>
                <a:sym typeface="Courier New"/>
              </a:rPr>
              <a:t>number_of_responses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FROM survey</a:t>
            </a:r>
          </a:p>
          <a:p>
            <a:pPr lvl="0">
              <a:buClr>
                <a:schemeClr val="dk1"/>
              </a:buClr>
              <a:buSzPts val="1100"/>
            </a:pPr>
            <a:r>
              <a:rPr lang="en-US" sz="900" dirty="0">
                <a:latin typeface="Courier New"/>
                <a:ea typeface="Courier New"/>
                <a:cs typeface="Courier New"/>
                <a:sym typeface="Courier New"/>
              </a:rPr>
              <a:t>GROUP BY question; </a:t>
            </a:r>
          </a:p>
          <a:p>
            <a:pPr lvl="0">
              <a:buClr>
                <a:schemeClr val="dk1"/>
              </a:buClr>
              <a:buSzPts val="1100"/>
            </a:pPr>
            <a:endParaRPr lang="en-US" sz="900" b="0" i="0" u="none" strike="noStrike" cap="none" dirty="0">
              <a:solidFill>
                <a:srgbClr val="000000"/>
              </a:solidFill>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QUESTION 3</a:t>
            </a:r>
          </a:p>
          <a:p>
            <a:pPr lvl="0">
              <a:buClr>
                <a:schemeClr val="dk1"/>
              </a:buClr>
              <a:buSzPts val="1100"/>
            </a:pPr>
            <a:r>
              <a:rPr lang="en-US" sz="900" dirty="0">
                <a:latin typeface="Courier New"/>
                <a:ea typeface="Courier New"/>
                <a:cs typeface="Courier New"/>
                <a:sym typeface="Courier New"/>
              </a:rPr>
              <a:t>--completed on Excel</a:t>
            </a:r>
            <a:endParaRPr lang="en-US"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4" y="831850"/>
            <a:ext cx="4920900" cy="184032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050" b="0" i="0" u="none" strike="noStrike" cap="none" dirty="0">
                <a:solidFill>
                  <a:srgbClr val="000000"/>
                </a:solidFill>
                <a:latin typeface="Roboto"/>
                <a:ea typeface="Roboto"/>
                <a:cs typeface="Roboto"/>
                <a:sym typeface="Roboto"/>
              </a:rPr>
              <a:t>There are 3 columns in the ‘survey’ table; question, </a:t>
            </a:r>
            <a:r>
              <a:rPr lang="en-US" sz="1050" b="0" i="0" u="none" strike="noStrike" cap="none" dirty="0" err="1">
                <a:solidFill>
                  <a:srgbClr val="000000"/>
                </a:solidFill>
                <a:latin typeface="Roboto"/>
                <a:ea typeface="Roboto"/>
                <a:cs typeface="Roboto"/>
                <a:sym typeface="Roboto"/>
              </a:rPr>
              <a:t>user_id</a:t>
            </a:r>
            <a:r>
              <a:rPr lang="en-US" sz="1050" b="0" i="0" u="none" strike="noStrike" cap="none" dirty="0">
                <a:solidFill>
                  <a:srgbClr val="000000"/>
                </a:solidFill>
                <a:latin typeface="Roboto"/>
                <a:ea typeface="Roboto"/>
                <a:cs typeface="Roboto"/>
                <a:sym typeface="Roboto"/>
              </a:rPr>
              <a:t>, response.</a:t>
            </a:r>
          </a:p>
          <a:p>
            <a:pPr marL="0" marR="0" lvl="0" indent="0" algn="l" rtl="0">
              <a:lnSpc>
                <a:spcPct val="115000"/>
              </a:lnSpc>
              <a:spcBef>
                <a:spcPts val="0"/>
              </a:spcBef>
              <a:spcAft>
                <a:spcPts val="0"/>
              </a:spcAft>
              <a:buClr>
                <a:schemeClr val="dk1"/>
              </a:buClr>
              <a:buSzPts val="1100"/>
              <a:buFont typeface="Arial"/>
              <a:buNone/>
            </a:pPr>
            <a:endParaRPr lang="en-US" sz="105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050" dirty="0">
                <a:latin typeface="Roboto"/>
                <a:ea typeface="Roboto"/>
                <a:cs typeface="Roboto"/>
                <a:sym typeface="Roboto"/>
              </a:rPr>
              <a:t>Under the question column, there are 5 distinct questions. The number of responses for each question are shown in the table below, as well as the percentage of users who would continue to the next question. The question “when was your last eye exam?” was least answered. A possible reason would be that many individuals do not track this information, or have it on hand. To find this answer would involve more effort than the user is willing to put into the survey. </a:t>
            </a:r>
          </a:p>
          <a:p>
            <a:pPr marL="0" marR="0" lvl="0" indent="0" algn="l" rtl="0">
              <a:lnSpc>
                <a:spcPct val="115000"/>
              </a:lnSpc>
              <a:spcBef>
                <a:spcPts val="0"/>
              </a:spcBef>
              <a:spcAft>
                <a:spcPts val="0"/>
              </a:spcAft>
              <a:buClr>
                <a:schemeClr val="dk1"/>
              </a:buClr>
              <a:buSzPts val="1100"/>
              <a:buFont typeface="Arial"/>
              <a:buNone/>
            </a:pPr>
            <a:endParaRPr sz="10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4183069431"/>
              </p:ext>
            </p:extLst>
          </p:nvPr>
        </p:nvGraphicFramePr>
        <p:xfrm>
          <a:off x="177974" y="2717841"/>
          <a:ext cx="4920900" cy="2229884"/>
        </p:xfrm>
        <a:graphic>
          <a:graphicData uri="http://schemas.openxmlformats.org/drawingml/2006/table">
            <a:tbl>
              <a:tblPr>
                <a:noFill/>
                <a:tableStyleId>{41C52BF7-F10D-42DD-8479-FF2DDF1A0279}</a:tableStyleId>
              </a:tblPr>
              <a:tblGrid>
                <a:gridCol w="1640300">
                  <a:extLst>
                    <a:ext uri="{9D8B030D-6E8A-4147-A177-3AD203B41FA5}">
                      <a16:colId xmlns:a16="http://schemas.microsoft.com/office/drawing/2014/main" val="20000"/>
                    </a:ext>
                  </a:extLst>
                </a:gridCol>
                <a:gridCol w="1640300">
                  <a:extLst>
                    <a:ext uri="{9D8B030D-6E8A-4147-A177-3AD203B41FA5}">
                      <a16:colId xmlns:a16="http://schemas.microsoft.com/office/drawing/2014/main" val="20001"/>
                    </a:ext>
                  </a:extLst>
                </a:gridCol>
                <a:gridCol w="1640300">
                  <a:extLst>
                    <a:ext uri="{9D8B030D-6E8A-4147-A177-3AD203B41FA5}">
                      <a16:colId xmlns:a16="http://schemas.microsoft.com/office/drawing/2014/main" val="342479705"/>
                    </a:ext>
                  </a:extLst>
                </a:gridCol>
              </a:tblGrid>
              <a:tr h="263924">
                <a:tc>
                  <a:txBody>
                    <a:bodyPr/>
                    <a:lstStyle/>
                    <a:p>
                      <a:pPr algn="ctr"/>
                      <a:r>
                        <a:rPr lang="en-CA" sz="1100" dirty="0">
                          <a:solidFill>
                            <a:schemeClr val="bg1"/>
                          </a:solidFill>
                          <a:effectLst/>
                        </a:rPr>
                        <a:t>question</a:t>
                      </a:r>
                    </a:p>
                  </a:txBody>
                  <a:tcPr anchor="ctr">
                    <a:solidFill>
                      <a:srgbClr val="204056">
                        <a:alpha val="82352"/>
                      </a:srgbClr>
                    </a:solidFill>
                  </a:tcPr>
                </a:tc>
                <a:tc>
                  <a:txBody>
                    <a:bodyPr/>
                    <a:lstStyle/>
                    <a:p>
                      <a:pPr algn="ctr"/>
                      <a:r>
                        <a:rPr lang="en-CA" sz="1100" dirty="0" err="1">
                          <a:solidFill>
                            <a:schemeClr val="bg1"/>
                          </a:solidFill>
                          <a:effectLst/>
                        </a:rPr>
                        <a:t>number_of_responses</a:t>
                      </a:r>
                      <a:endParaRPr lang="en-CA" sz="1100" dirty="0">
                        <a:solidFill>
                          <a:schemeClr val="bg1"/>
                        </a:solidFill>
                        <a:effectLst/>
                      </a:endParaRPr>
                    </a:p>
                  </a:txBody>
                  <a:tcPr anchor="ctr">
                    <a:solidFill>
                      <a:srgbClr val="204056">
                        <a:alpha val="82352"/>
                      </a:srgbClr>
                    </a:solidFill>
                  </a:tcPr>
                </a:tc>
                <a:tc>
                  <a:txBody>
                    <a:bodyPr/>
                    <a:lstStyle/>
                    <a:p>
                      <a:pPr algn="ctr"/>
                      <a:r>
                        <a:rPr lang="en-US" sz="1100" dirty="0">
                          <a:solidFill>
                            <a:schemeClr val="bg1"/>
                          </a:solidFill>
                          <a:effectLst/>
                        </a:rPr>
                        <a:t>User completion</a:t>
                      </a:r>
                      <a:endParaRPr lang="en-CA" sz="1100" dirty="0">
                        <a:solidFill>
                          <a:schemeClr val="bg1"/>
                        </a:solidFill>
                        <a:effectLst/>
                      </a:endParaRPr>
                    </a:p>
                  </a:txBody>
                  <a:tcPr anchor="ctr">
                    <a:solidFill>
                      <a:srgbClr val="476274"/>
                    </a:solidFill>
                  </a:tcPr>
                </a:tc>
                <a:extLst>
                  <a:ext uri="{0D108BD9-81ED-4DB2-BD59-A6C34878D82A}">
                    <a16:rowId xmlns:a16="http://schemas.microsoft.com/office/drawing/2014/main" val="10000"/>
                  </a:ext>
                </a:extLst>
              </a:tr>
              <a:tr h="405736">
                <a:tc>
                  <a:txBody>
                    <a:bodyPr/>
                    <a:lstStyle/>
                    <a:p>
                      <a:pPr algn="ctr"/>
                      <a:r>
                        <a:rPr lang="en-US" sz="1100">
                          <a:solidFill>
                            <a:srgbClr val="525252"/>
                          </a:solidFill>
                          <a:effectLst/>
                        </a:rPr>
                        <a:t>1. What are you looking for?</a:t>
                      </a:r>
                    </a:p>
                  </a:txBody>
                  <a:tcPr anchor="ctr"/>
                </a:tc>
                <a:tc>
                  <a:txBody>
                    <a:bodyPr/>
                    <a:lstStyle/>
                    <a:p>
                      <a:pPr algn="ctr"/>
                      <a:r>
                        <a:rPr lang="en-CA" sz="1100" dirty="0">
                          <a:solidFill>
                            <a:srgbClr val="525252"/>
                          </a:solidFill>
                          <a:effectLst/>
                        </a:rPr>
                        <a:t>500</a:t>
                      </a:r>
                    </a:p>
                  </a:txBody>
                  <a:tcPr anchor="ctr"/>
                </a:tc>
                <a:tc>
                  <a:txBody>
                    <a:bodyPr/>
                    <a:lstStyle/>
                    <a:p>
                      <a:pPr algn="ctr"/>
                      <a:r>
                        <a:rPr lang="en-US" sz="1100" dirty="0">
                          <a:solidFill>
                            <a:srgbClr val="525252"/>
                          </a:solidFill>
                          <a:effectLst/>
                        </a:rPr>
                        <a:t>100%</a:t>
                      </a:r>
                      <a:endParaRPr lang="en-CA" sz="1100" dirty="0">
                        <a:solidFill>
                          <a:srgbClr val="525252"/>
                        </a:solidFill>
                        <a:effectLst/>
                      </a:endParaRPr>
                    </a:p>
                  </a:txBody>
                  <a:tcPr anchor="ctr"/>
                </a:tc>
                <a:extLst>
                  <a:ext uri="{0D108BD9-81ED-4DB2-BD59-A6C34878D82A}">
                    <a16:rowId xmlns:a16="http://schemas.microsoft.com/office/drawing/2014/main" val="10001"/>
                  </a:ext>
                </a:extLst>
              </a:tr>
              <a:tr h="246339">
                <a:tc>
                  <a:txBody>
                    <a:bodyPr/>
                    <a:lstStyle/>
                    <a:p>
                      <a:pPr algn="ctr"/>
                      <a:r>
                        <a:rPr lang="en-CA" sz="1100">
                          <a:solidFill>
                            <a:srgbClr val="525252"/>
                          </a:solidFill>
                          <a:effectLst/>
                        </a:rPr>
                        <a:t>2. What's your fit?</a:t>
                      </a:r>
                    </a:p>
                  </a:txBody>
                  <a:tcPr anchor="ctr"/>
                </a:tc>
                <a:tc>
                  <a:txBody>
                    <a:bodyPr/>
                    <a:lstStyle/>
                    <a:p>
                      <a:pPr algn="ctr"/>
                      <a:r>
                        <a:rPr lang="en-CA" sz="1100" dirty="0">
                          <a:solidFill>
                            <a:srgbClr val="525252"/>
                          </a:solidFill>
                          <a:effectLst/>
                        </a:rPr>
                        <a:t>475</a:t>
                      </a:r>
                    </a:p>
                  </a:txBody>
                  <a:tcPr anchor="ctr"/>
                </a:tc>
                <a:tc>
                  <a:txBody>
                    <a:bodyPr/>
                    <a:lstStyle/>
                    <a:p>
                      <a:pPr algn="ctr"/>
                      <a:r>
                        <a:rPr lang="en-US" sz="1100" dirty="0">
                          <a:solidFill>
                            <a:srgbClr val="525252"/>
                          </a:solidFill>
                          <a:effectLst/>
                        </a:rPr>
                        <a:t>95%</a:t>
                      </a:r>
                      <a:endParaRPr lang="en-CA" sz="1100" dirty="0">
                        <a:solidFill>
                          <a:srgbClr val="525252"/>
                        </a:solidFill>
                        <a:effectLst/>
                      </a:endParaRPr>
                    </a:p>
                  </a:txBody>
                  <a:tcPr anchor="ctr"/>
                </a:tc>
                <a:extLst>
                  <a:ext uri="{0D108BD9-81ED-4DB2-BD59-A6C34878D82A}">
                    <a16:rowId xmlns:a16="http://schemas.microsoft.com/office/drawing/2014/main" val="10002"/>
                  </a:ext>
                </a:extLst>
              </a:tr>
              <a:tr h="405736">
                <a:tc>
                  <a:txBody>
                    <a:bodyPr/>
                    <a:lstStyle/>
                    <a:p>
                      <a:pPr algn="ctr"/>
                      <a:r>
                        <a:rPr lang="en-US" sz="1100">
                          <a:solidFill>
                            <a:srgbClr val="525252"/>
                          </a:solidFill>
                          <a:effectLst/>
                        </a:rPr>
                        <a:t>3. Which shapes do you like?</a:t>
                      </a:r>
                    </a:p>
                  </a:txBody>
                  <a:tcPr anchor="ctr"/>
                </a:tc>
                <a:tc>
                  <a:txBody>
                    <a:bodyPr/>
                    <a:lstStyle/>
                    <a:p>
                      <a:pPr algn="ctr"/>
                      <a:r>
                        <a:rPr lang="en-CA" sz="1100">
                          <a:solidFill>
                            <a:srgbClr val="525252"/>
                          </a:solidFill>
                          <a:effectLst/>
                        </a:rPr>
                        <a:t>380</a:t>
                      </a:r>
                    </a:p>
                  </a:txBody>
                  <a:tcPr anchor="ctr"/>
                </a:tc>
                <a:tc>
                  <a:txBody>
                    <a:bodyPr/>
                    <a:lstStyle/>
                    <a:p>
                      <a:pPr algn="ctr"/>
                      <a:r>
                        <a:rPr lang="en-US" sz="1100" dirty="0">
                          <a:solidFill>
                            <a:srgbClr val="525252"/>
                          </a:solidFill>
                          <a:effectLst/>
                        </a:rPr>
                        <a:t>80%</a:t>
                      </a:r>
                      <a:endParaRPr lang="en-CA" sz="1100" dirty="0">
                        <a:solidFill>
                          <a:srgbClr val="525252"/>
                        </a:solidFill>
                        <a:effectLst/>
                      </a:endParaRPr>
                    </a:p>
                  </a:txBody>
                  <a:tcPr anchor="ctr"/>
                </a:tc>
                <a:extLst>
                  <a:ext uri="{0D108BD9-81ED-4DB2-BD59-A6C34878D82A}">
                    <a16:rowId xmlns:a16="http://schemas.microsoft.com/office/drawing/2014/main" val="10003"/>
                  </a:ext>
                </a:extLst>
              </a:tr>
              <a:tr h="405736">
                <a:tc>
                  <a:txBody>
                    <a:bodyPr/>
                    <a:lstStyle/>
                    <a:p>
                      <a:pPr algn="ctr"/>
                      <a:r>
                        <a:rPr lang="en-US" sz="1100">
                          <a:solidFill>
                            <a:srgbClr val="525252"/>
                          </a:solidFill>
                          <a:effectLst/>
                        </a:rPr>
                        <a:t>4. Which colors do you like?</a:t>
                      </a:r>
                    </a:p>
                  </a:txBody>
                  <a:tcPr anchor="ctr"/>
                </a:tc>
                <a:tc>
                  <a:txBody>
                    <a:bodyPr/>
                    <a:lstStyle/>
                    <a:p>
                      <a:pPr algn="ctr"/>
                      <a:r>
                        <a:rPr lang="en-CA" sz="1100">
                          <a:solidFill>
                            <a:srgbClr val="525252"/>
                          </a:solidFill>
                          <a:effectLst/>
                        </a:rPr>
                        <a:t>361</a:t>
                      </a:r>
                    </a:p>
                  </a:txBody>
                  <a:tcPr anchor="ctr"/>
                </a:tc>
                <a:tc>
                  <a:txBody>
                    <a:bodyPr/>
                    <a:lstStyle/>
                    <a:p>
                      <a:pPr algn="ctr"/>
                      <a:r>
                        <a:rPr lang="en-US" sz="1100" dirty="0">
                          <a:solidFill>
                            <a:srgbClr val="525252"/>
                          </a:solidFill>
                          <a:effectLst/>
                        </a:rPr>
                        <a:t>95%</a:t>
                      </a:r>
                      <a:endParaRPr lang="en-CA" sz="1100" dirty="0">
                        <a:solidFill>
                          <a:srgbClr val="525252"/>
                        </a:solidFill>
                        <a:effectLst/>
                      </a:endParaRPr>
                    </a:p>
                  </a:txBody>
                  <a:tcPr anchor="ctr"/>
                </a:tc>
                <a:extLst>
                  <a:ext uri="{0D108BD9-81ED-4DB2-BD59-A6C34878D82A}">
                    <a16:rowId xmlns:a16="http://schemas.microsoft.com/office/drawing/2014/main" val="10004"/>
                  </a:ext>
                </a:extLst>
              </a:tr>
              <a:tr h="405736">
                <a:tc>
                  <a:txBody>
                    <a:bodyPr/>
                    <a:lstStyle/>
                    <a:p>
                      <a:pPr algn="ctr"/>
                      <a:r>
                        <a:rPr lang="en-US" sz="1100" dirty="0">
                          <a:solidFill>
                            <a:srgbClr val="525252"/>
                          </a:solidFill>
                          <a:effectLst/>
                        </a:rPr>
                        <a:t>5. When was your last eye exam?</a:t>
                      </a:r>
                    </a:p>
                  </a:txBody>
                  <a:tcPr anchor="ctr"/>
                </a:tc>
                <a:tc>
                  <a:txBody>
                    <a:bodyPr/>
                    <a:lstStyle/>
                    <a:p>
                      <a:pPr algn="ctr"/>
                      <a:r>
                        <a:rPr lang="en-CA" sz="1100" dirty="0">
                          <a:solidFill>
                            <a:srgbClr val="525252"/>
                          </a:solidFill>
                          <a:effectLst/>
                        </a:rPr>
                        <a:t>270</a:t>
                      </a:r>
                    </a:p>
                  </a:txBody>
                  <a:tcPr anchor="ctr"/>
                </a:tc>
                <a:tc>
                  <a:txBody>
                    <a:bodyPr/>
                    <a:lstStyle/>
                    <a:p>
                      <a:pPr algn="ctr"/>
                      <a:r>
                        <a:rPr lang="en-US" sz="1100" dirty="0">
                          <a:solidFill>
                            <a:srgbClr val="525252"/>
                          </a:solidFill>
                          <a:effectLst/>
                        </a:rPr>
                        <a:t>75%</a:t>
                      </a:r>
                      <a:endParaRPr lang="en-CA" sz="1100" dirty="0">
                        <a:solidFill>
                          <a:srgbClr val="525252"/>
                        </a:solidFill>
                        <a:effectLst/>
                      </a:endParaRPr>
                    </a:p>
                  </a:txBody>
                  <a:tcPr anchor="ctr"/>
                </a:tc>
                <a:extLst>
                  <a:ext uri="{0D108BD9-81ED-4DB2-BD59-A6C34878D82A}">
                    <a16:rowId xmlns:a16="http://schemas.microsoft.com/office/drawing/2014/main" val="935709418"/>
                  </a:ext>
                </a:extLst>
              </a:tr>
            </a:tbl>
          </a:graphicData>
        </a:graphic>
      </p:graphicFrame>
      <p:pic>
        <p:nvPicPr>
          <p:cNvPr id="5" name="Picture 4">
            <a:extLst>
              <a:ext uri="{FF2B5EF4-FFF2-40B4-BE49-F238E27FC236}">
                <a16:creationId xmlns:a16="http://schemas.microsoft.com/office/drawing/2014/main" id="{51651F8D-370B-42BC-90A4-6483EDE6FFCA}"/>
              </a:ext>
            </a:extLst>
          </p:cNvPr>
          <p:cNvPicPr>
            <a:picLocks noChangeAspect="1"/>
          </p:cNvPicPr>
          <p:nvPr/>
        </p:nvPicPr>
        <p:blipFill>
          <a:blip r:embed="rId3"/>
          <a:stretch>
            <a:fillRect/>
          </a:stretch>
        </p:blipFill>
        <p:spPr>
          <a:xfrm>
            <a:off x="5293399" y="3282550"/>
            <a:ext cx="1661487" cy="11004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95775"/>
            <a:ext cx="8520600" cy="53287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b="1" i="0" u="none" strike="noStrike" cap="none" dirty="0">
                <a:solidFill>
                  <a:srgbClr val="295269"/>
                </a:solidFill>
                <a:latin typeface="Roboto"/>
                <a:ea typeface="Roboto"/>
                <a:cs typeface="Roboto"/>
                <a:sym typeface="Roboto"/>
              </a:rPr>
              <a:t>Home Try-On Funnel</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728650"/>
            <a:ext cx="3870900" cy="421907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QUESTION 4</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Question 5 </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quiz.user_id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home_try_on.user_id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home_try_on.number_of_pairs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purchase.user_id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quiz.user_id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home_try_on.user_id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LEFT JOIN purchase</a:t>
            </a: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purchase.user_id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quiz.user_id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10;</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18087" y="728650"/>
            <a:ext cx="4920900" cy="17196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quiz table has 5 columns; </a:t>
            </a:r>
            <a:r>
              <a:rPr lang="en-US" sz="1200" dirty="0" err="1">
                <a:latin typeface="Roboto"/>
                <a:ea typeface="Roboto"/>
                <a:cs typeface="Roboto"/>
                <a:sym typeface="Roboto"/>
              </a:rPr>
              <a:t>user_id</a:t>
            </a:r>
            <a:r>
              <a:rPr lang="en-US" sz="1200" dirty="0">
                <a:latin typeface="Roboto"/>
                <a:ea typeface="Roboto"/>
                <a:cs typeface="Roboto"/>
                <a:sym typeface="Roboto"/>
              </a:rPr>
              <a:t>, style, fit, shape, and color. The </a:t>
            </a:r>
            <a:r>
              <a:rPr lang="en-US" sz="1200" dirty="0" err="1">
                <a:latin typeface="Roboto"/>
                <a:ea typeface="Roboto"/>
                <a:cs typeface="Roboto"/>
                <a:sym typeface="Roboto"/>
              </a:rPr>
              <a:t>home_try_on</a:t>
            </a:r>
            <a:r>
              <a:rPr lang="en-US" sz="1200" dirty="0">
                <a:latin typeface="Roboto"/>
                <a:ea typeface="Roboto"/>
                <a:cs typeface="Roboto"/>
                <a:sym typeface="Roboto"/>
              </a:rPr>
              <a:t> table has 3 columns; </a:t>
            </a:r>
            <a:r>
              <a:rPr lang="en-US" sz="1200" dirty="0" err="1">
                <a:latin typeface="Roboto"/>
                <a:ea typeface="Roboto"/>
                <a:cs typeface="Roboto"/>
                <a:sym typeface="Roboto"/>
              </a:rPr>
              <a:t>user_id</a:t>
            </a:r>
            <a:r>
              <a:rPr lang="en-US" sz="1200" dirty="0">
                <a:latin typeface="Roboto"/>
                <a:ea typeface="Roboto"/>
                <a:cs typeface="Roboto"/>
                <a:sym typeface="Roboto"/>
              </a:rPr>
              <a:t>, number of pairs, and address. The purchase table has 6 columns; </a:t>
            </a:r>
            <a:r>
              <a:rPr lang="en-US" sz="1200" dirty="0" err="1">
                <a:latin typeface="Roboto"/>
                <a:ea typeface="Roboto"/>
                <a:cs typeface="Roboto"/>
                <a:sym typeface="Roboto"/>
              </a:rPr>
              <a:t>user_id</a:t>
            </a:r>
            <a:r>
              <a:rPr lang="en-US" sz="1200" dirty="0">
                <a:latin typeface="Roboto"/>
                <a:ea typeface="Roboto"/>
                <a:cs typeface="Roboto"/>
                <a:sym typeface="Roboto"/>
              </a:rPr>
              <a:t>, </a:t>
            </a:r>
            <a:r>
              <a:rPr lang="en-US" sz="1200" dirty="0" err="1">
                <a:latin typeface="Roboto"/>
                <a:ea typeface="Roboto"/>
                <a:cs typeface="Roboto"/>
                <a:sym typeface="Roboto"/>
              </a:rPr>
              <a:t>product_id</a:t>
            </a:r>
            <a:r>
              <a:rPr lang="en-US" sz="1200" dirty="0">
                <a:latin typeface="Roboto"/>
                <a:ea typeface="Roboto"/>
                <a:cs typeface="Roboto"/>
                <a:sym typeface="Roboto"/>
              </a:rPr>
              <a:t>, style, </a:t>
            </a:r>
            <a:r>
              <a:rPr lang="en-US" sz="1200" dirty="0" err="1">
                <a:latin typeface="Roboto"/>
                <a:ea typeface="Roboto"/>
                <a:cs typeface="Roboto"/>
                <a:sym typeface="Roboto"/>
              </a:rPr>
              <a:t>model_name</a:t>
            </a:r>
            <a:r>
              <a:rPr lang="en-US" sz="1200" dirty="0">
                <a:latin typeface="Roboto"/>
                <a:ea typeface="Roboto"/>
                <a:cs typeface="Roboto"/>
                <a:sym typeface="Roboto"/>
              </a:rPr>
              <a:t>, color, and price. </a:t>
            </a:r>
          </a:p>
          <a:p>
            <a:pPr marL="0" marR="0" lvl="0" indent="0" algn="l" rtl="0">
              <a:lnSpc>
                <a:spcPct val="115000"/>
              </a:lnSpc>
              <a:spcBef>
                <a:spcPts val="0"/>
              </a:spcBef>
              <a:spcAft>
                <a:spcPts val="0"/>
              </a:spcAft>
              <a:buClr>
                <a:schemeClr val="dk1"/>
              </a:buClr>
              <a:buSzPts val="1100"/>
              <a:buFont typeface="Arial"/>
              <a:buNone/>
            </a:pPr>
            <a:endParaRPr lang="en-US"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Below is a new table and the first ten entries of a new table combining the quiz, </a:t>
            </a:r>
            <a:r>
              <a:rPr lang="en-US" sz="1200" dirty="0" err="1">
                <a:latin typeface="Roboto"/>
                <a:ea typeface="Roboto"/>
                <a:cs typeface="Roboto"/>
                <a:sym typeface="Roboto"/>
              </a:rPr>
              <a:t>home_try_on</a:t>
            </a:r>
            <a:r>
              <a:rPr lang="en-US" sz="1200" dirty="0">
                <a:latin typeface="Roboto"/>
                <a:ea typeface="Roboto"/>
                <a:cs typeface="Roboto"/>
                <a:sym typeface="Roboto"/>
              </a:rPr>
              <a:t>, and purchase tables by </a:t>
            </a:r>
            <a:r>
              <a:rPr lang="en-US" sz="1200" dirty="0" err="1">
                <a:latin typeface="Roboto"/>
                <a:ea typeface="Roboto"/>
                <a:cs typeface="Roboto"/>
                <a:sym typeface="Roboto"/>
              </a:rPr>
              <a:t>user_id</a:t>
            </a:r>
            <a:r>
              <a:rPr lang="en-US" sz="1200" dirty="0">
                <a:latin typeface="Roboto"/>
                <a:ea typeface="Roboto"/>
                <a:cs typeface="Roboto"/>
                <a:sym typeface="Roboto"/>
              </a:rPr>
              <a:t>. </a:t>
            </a:r>
            <a:endParaRPr sz="1200" b="0" i="0" u="none" strike="noStrike" cap="none"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015970448"/>
              </p:ext>
            </p:extLst>
          </p:nvPr>
        </p:nvGraphicFramePr>
        <p:xfrm>
          <a:off x="218087" y="2600765"/>
          <a:ext cx="4920900" cy="2346960"/>
        </p:xfrm>
        <a:graphic>
          <a:graphicData uri="http://schemas.openxmlformats.org/drawingml/2006/table">
            <a:tbl>
              <a:tblPr>
                <a:tableStyleId>{41C52BF7-F10D-42DD-8479-FF2DDF1A0279}</a:tableStyleId>
              </a:tblPr>
              <a:tblGrid>
                <a:gridCol w="1612726">
                  <a:extLst>
                    <a:ext uri="{9D8B030D-6E8A-4147-A177-3AD203B41FA5}">
                      <a16:colId xmlns:a16="http://schemas.microsoft.com/office/drawing/2014/main" val="20000"/>
                    </a:ext>
                  </a:extLst>
                </a:gridCol>
                <a:gridCol w="1295400">
                  <a:extLst>
                    <a:ext uri="{9D8B030D-6E8A-4147-A177-3AD203B41FA5}">
                      <a16:colId xmlns:a16="http://schemas.microsoft.com/office/drawing/2014/main" val="2810592779"/>
                    </a:ext>
                  </a:extLst>
                </a:gridCol>
                <a:gridCol w="1111250">
                  <a:extLst>
                    <a:ext uri="{9D8B030D-6E8A-4147-A177-3AD203B41FA5}">
                      <a16:colId xmlns:a16="http://schemas.microsoft.com/office/drawing/2014/main" val="20001"/>
                    </a:ext>
                  </a:extLst>
                </a:gridCol>
                <a:gridCol w="901524">
                  <a:extLst>
                    <a:ext uri="{9D8B030D-6E8A-4147-A177-3AD203B41FA5}">
                      <a16:colId xmlns:a16="http://schemas.microsoft.com/office/drawing/2014/main" val="20002"/>
                    </a:ext>
                  </a:extLst>
                </a:gridCol>
              </a:tblGrid>
              <a:tr h="213360">
                <a:tc>
                  <a:txBody>
                    <a:bodyPr/>
                    <a:lstStyle/>
                    <a:p>
                      <a:pPr algn="ctr"/>
                      <a:r>
                        <a:rPr lang="en-CA" sz="600">
                          <a:solidFill>
                            <a:schemeClr val="bg1"/>
                          </a:solidFill>
                          <a:effectLst/>
                        </a:rPr>
                        <a:t>user_id</a:t>
                      </a:r>
                      <a:endParaRPr lang="en-CA" sz="600" dirty="0">
                        <a:solidFill>
                          <a:schemeClr val="bg1"/>
                        </a:solidFill>
                        <a:effectLst/>
                      </a:endParaRPr>
                    </a:p>
                  </a:txBody>
                  <a:tcPr marL="45720" marR="45720" anchor="ctr">
                    <a:solidFill>
                      <a:srgbClr val="476274"/>
                    </a:solidFill>
                  </a:tcPr>
                </a:tc>
                <a:tc>
                  <a:txBody>
                    <a:bodyPr/>
                    <a:lstStyle/>
                    <a:p>
                      <a:pPr algn="ctr"/>
                      <a:r>
                        <a:rPr lang="en-CA" sz="600">
                          <a:solidFill>
                            <a:schemeClr val="bg1"/>
                          </a:solidFill>
                          <a:effectLst/>
                        </a:rPr>
                        <a:t>is_home_try_on</a:t>
                      </a:r>
                      <a:endParaRPr lang="en-CA" sz="600" dirty="0">
                        <a:solidFill>
                          <a:schemeClr val="bg1"/>
                        </a:solidFill>
                        <a:effectLst/>
                      </a:endParaRPr>
                    </a:p>
                  </a:txBody>
                  <a:tcPr marL="45720" marR="45720" anchor="ctr">
                    <a:solidFill>
                      <a:srgbClr val="476274"/>
                    </a:solidFill>
                  </a:tcPr>
                </a:tc>
                <a:tc>
                  <a:txBody>
                    <a:bodyPr/>
                    <a:lstStyle/>
                    <a:p>
                      <a:pPr algn="ctr"/>
                      <a:r>
                        <a:rPr lang="en-CA" sz="600">
                          <a:solidFill>
                            <a:schemeClr val="bg1"/>
                          </a:solidFill>
                          <a:effectLst/>
                        </a:rPr>
                        <a:t>number_of_pairs</a:t>
                      </a:r>
                      <a:endParaRPr lang="en-CA" sz="600" dirty="0">
                        <a:solidFill>
                          <a:schemeClr val="bg1"/>
                        </a:solidFill>
                        <a:effectLst/>
                      </a:endParaRPr>
                    </a:p>
                  </a:txBody>
                  <a:tcPr marL="45720" marR="45720" anchor="ctr">
                    <a:solidFill>
                      <a:srgbClr val="476274"/>
                    </a:solidFill>
                  </a:tcPr>
                </a:tc>
                <a:tc>
                  <a:txBody>
                    <a:bodyPr/>
                    <a:lstStyle/>
                    <a:p>
                      <a:pPr algn="ctr"/>
                      <a:r>
                        <a:rPr lang="en-CA" sz="600">
                          <a:solidFill>
                            <a:schemeClr val="bg1"/>
                          </a:solidFill>
                          <a:effectLst/>
                        </a:rPr>
                        <a:t>is_purchase</a:t>
                      </a:r>
                      <a:endParaRPr lang="en-CA" sz="600" dirty="0">
                        <a:solidFill>
                          <a:schemeClr val="bg1"/>
                        </a:solidFill>
                        <a:effectLst/>
                      </a:endParaRPr>
                    </a:p>
                  </a:txBody>
                  <a:tcPr marL="45720" marR="45720" anchor="ctr">
                    <a:solidFill>
                      <a:srgbClr val="476274"/>
                    </a:solidFill>
                  </a:tcPr>
                </a:tc>
                <a:extLst>
                  <a:ext uri="{0D108BD9-81ED-4DB2-BD59-A6C34878D82A}">
                    <a16:rowId xmlns:a16="http://schemas.microsoft.com/office/drawing/2014/main" val="10000"/>
                  </a:ext>
                </a:extLst>
              </a:tr>
              <a:tr h="213360">
                <a:tc>
                  <a:txBody>
                    <a:bodyPr/>
                    <a:lstStyle/>
                    <a:p>
                      <a:pPr algn="ctr"/>
                      <a:r>
                        <a:rPr lang="en-CA" sz="600" dirty="0">
                          <a:effectLst/>
                        </a:rPr>
                        <a:t>4e8118dc-bb3d-49bf-85fc-cca8d83232ac</a:t>
                      </a:r>
                      <a:endParaRPr lang="en-CA" sz="600" dirty="0">
                        <a:solidFill>
                          <a:srgbClr val="525252"/>
                        </a:solidFill>
                        <a:effectLst/>
                      </a:endParaRPr>
                    </a:p>
                  </a:txBody>
                  <a:tcPr marL="45720" marR="45720" anchor="ctr"/>
                </a:tc>
                <a:tc>
                  <a:txBody>
                    <a:bodyPr/>
                    <a:lstStyle/>
                    <a:p>
                      <a:pPr algn="ctr"/>
                      <a:r>
                        <a:rPr lang="en-CA" sz="600" dirty="0">
                          <a:effectLst/>
                        </a:rPr>
                        <a:t>1</a:t>
                      </a:r>
                      <a:endParaRPr lang="en-CA" sz="600" dirty="0">
                        <a:solidFill>
                          <a:srgbClr val="525252"/>
                        </a:solidFill>
                        <a:effectLst/>
                      </a:endParaRPr>
                    </a:p>
                  </a:txBody>
                  <a:tcPr marL="45720" marR="45720" anchor="ctr"/>
                </a:tc>
                <a:tc>
                  <a:txBody>
                    <a:bodyPr/>
                    <a:lstStyle/>
                    <a:p>
                      <a:pPr algn="ctr"/>
                      <a:r>
                        <a:rPr lang="en-CA" sz="600" dirty="0">
                          <a:effectLst/>
                        </a:rPr>
                        <a:t>3 pairs</a:t>
                      </a:r>
                      <a:endParaRPr lang="en-CA" sz="600" dirty="0">
                        <a:solidFill>
                          <a:srgbClr val="525252"/>
                        </a:solidFill>
                        <a:effectLst/>
                      </a:endParaRPr>
                    </a:p>
                  </a:txBody>
                  <a:tcPr marL="45720" marR="45720" anchor="ctr"/>
                </a:tc>
                <a:tc>
                  <a:txBody>
                    <a:bodyPr/>
                    <a:lstStyle/>
                    <a:p>
                      <a:pPr algn="ctr"/>
                      <a:r>
                        <a:rPr lang="en-CA" sz="600" dirty="0">
                          <a:effectLst/>
                        </a:rPr>
                        <a:t>0</a:t>
                      </a:r>
                      <a:endParaRPr lang="en-CA" sz="600" dirty="0">
                        <a:solidFill>
                          <a:srgbClr val="525252"/>
                        </a:solidFill>
                        <a:effectLst/>
                      </a:endParaRPr>
                    </a:p>
                  </a:txBody>
                  <a:tcPr marL="45720" marR="45720" anchor="ctr"/>
                </a:tc>
                <a:extLst>
                  <a:ext uri="{0D108BD9-81ED-4DB2-BD59-A6C34878D82A}">
                    <a16:rowId xmlns:a16="http://schemas.microsoft.com/office/drawing/2014/main" val="3507793720"/>
                  </a:ext>
                </a:extLst>
              </a:tr>
              <a:tr h="213360">
                <a:tc>
                  <a:txBody>
                    <a:bodyPr/>
                    <a:lstStyle/>
                    <a:p>
                      <a:pPr algn="ctr"/>
                      <a:r>
                        <a:rPr lang="en-CA" sz="600">
                          <a:effectLst/>
                        </a:rPr>
                        <a:t>291f1cca-e507-48be-b063-002b14906468</a:t>
                      </a:r>
                      <a:endParaRPr lang="en-CA" sz="600">
                        <a:solidFill>
                          <a:srgbClr val="525252"/>
                        </a:solidFill>
                        <a:effectLst/>
                      </a:endParaRPr>
                    </a:p>
                  </a:txBody>
                  <a:tcPr marL="45720" marR="45720" anchor="ctr"/>
                </a:tc>
                <a:tc>
                  <a:txBody>
                    <a:bodyPr/>
                    <a:lstStyle/>
                    <a:p>
                      <a:pPr algn="ctr"/>
                      <a:r>
                        <a:rPr lang="en-CA" sz="600" dirty="0">
                          <a:effectLst/>
                        </a:rPr>
                        <a:t>1</a:t>
                      </a:r>
                      <a:endParaRPr lang="en-CA" sz="600" dirty="0">
                        <a:solidFill>
                          <a:srgbClr val="525252"/>
                        </a:solidFill>
                        <a:effectLst/>
                      </a:endParaRPr>
                    </a:p>
                  </a:txBody>
                  <a:tcPr marL="45720" marR="45720" anchor="ctr"/>
                </a:tc>
                <a:tc>
                  <a:txBody>
                    <a:bodyPr/>
                    <a:lstStyle/>
                    <a:p>
                      <a:pPr algn="ctr"/>
                      <a:r>
                        <a:rPr lang="en-CA" sz="600" dirty="0">
                          <a:effectLst/>
                        </a:rPr>
                        <a:t>3 pairs</a:t>
                      </a:r>
                      <a:endParaRPr lang="en-CA" sz="600" dirty="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extLst>
                  <a:ext uri="{0D108BD9-81ED-4DB2-BD59-A6C34878D82A}">
                    <a16:rowId xmlns:a16="http://schemas.microsoft.com/office/drawing/2014/main" val="2296373055"/>
                  </a:ext>
                </a:extLst>
              </a:tr>
              <a:tr h="213360">
                <a:tc>
                  <a:txBody>
                    <a:bodyPr/>
                    <a:lstStyle/>
                    <a:p>
                      <a:pPr algn="ctr"/>
                      <a:r>
                        <a:rPr lang="en-CA" sz="600" dirty="0">
                          <a:effectLst/>
                        </a:rPr>
                        <a:t>75122300-0736-4087-b6d8-c0c5373a1a04</a:t>
                      </a:r>
                      <a:endParaRPr lang="en-CA" sz="600" dirty="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tc>
                  <a:txBody>
                    <a:bodyPr/>
                    <a:lstStyle/>
                    <a:p>
                      <a:pPr algn="ctr"/>
                      <a:endParaRPr lang="en-CA" sz="600">
                        <a:solidFill>
                          <a:srgbClr val="525252"/>
                        </a:solidFill>
                        <a:effectLst/>
                      </a:endParaRPr>
                    </a:p>
                  </a:txBody>
                  <a:tcPr marL="45720" marR="45720" anchor="ctr"/>
                </a:tc>
                <a:tc>
                  <a:txBody>
                    <a:bodyPr/>
                    <a:lstStyle/>
                    <a:p>
                      <a:pPr algn="ctr"/>
                      <a:r>
                        <a:rPr lang="en-CA" sz="600" dirty="0">
                          <a:effectLst/>
                        </a:rPr>
                        <a:t>0</a:t>
                      </a:r>
                      <a:endParaRPr lang="en-CA" sz="600" dirty="0">
                        <a:solidFill>
                          <a:srgbClr val="525252"/>
                        </a:solidFill>
                        <a:effectLst/>
                      </a:endParaRPr>
                    </a:p>
                  </a:txBody>
                  <a:tcPr marL="45720" marR="45720" anchor="ctr"/>
                </a:tc>
                <a:extLst>
                  <a:ext uri="{0D108BD9-81ED-4DB2-BD59-A6C34878D82A}">
                    <a16:rowId xmlns:a16="http://schemas.microsoft.com/office/drawing/2014/main" val="2320938245"/>
                  </a:ext>
                </a:extLst>
              </a:tr>
              <a:tr h="213360">
                <a:tc>
                  <a:txBody>
                    <a:bodyPr/>
                    <a:lstStyle/>
                    <a:p>
                      <a:pPr algn="ctr"/>
                      <a:r>
                        <a:rPr lang="en-CA" sz="600">
                          <a:effectLst/>
                        </a:rPr>
                        <a:t>75bc6ebd-40cd-4e1d-a301-27ddd93b12e2</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tc>
                  <a:txBody>
                    <a:bodyPr/>
                    <a:lstStyle/>
                    <a:p>
                      <a:pPr algn="ctr"/>
                      <a:r>
                        <a:rPr lang="en-CA" sz="600" dirty="0">
                          <a:effectLst/>
                        </a:rPr>
                        <a:t>5 pairs</a:t>
                      </a:r>
                      <a:endParaRPr lang="en-CA" sz="600" dirty="0">
                        <a:solidFill>
                          <a:srgbClr val="525252"/>
                        </a:solidFill>
                        <a:effectLst/>
                      </a:endParaRPr>
                    </a:p>
                  </a:txBody>
                  <a:tcPr marL="45720" marR="45720" anchor="ctr"/>
                </a:tc>
                <a:tc>
                  <a:txBody>
                    <a:bodyPr/>
                    <a:lstStyle/>
                    <a:p>
                      <a:pPr algn="ctr"/>
                      <a:r>
                        <a:rPr lang="en-CA" sz="600" dirty="0">
                          <a:effectLst/>
                        </a:rPr>
                        <a:t>0</a:t>
                      </a:r>
                      <a:endParaRPr lang="en-CA" sz="600" dirty="0">
                        <a:solidFill>
                          <a:srgbClr val="525252"/>
                        </a:solidFill>
                        <a:effectLst/>
                      </a:endParaRPr>
                    </a:p>
                  </a:txBody>
                  <a:tcPr marL="45720" marR="45720" anchor="ctr"/>
                </a:tc>
                <a:extLst>
                  <a:ext uri="{0D108BD9-81ED-4DB2-BD59-A6C34878D82A}">
                    <a16:rowId xmlns:a16="http://schemas.microsoft.com/office/drawing/2014/main" val="2060634066"/>
                  </a:ext>
                </a:extLst>
              </a:tr>
              <a:tr h="213360">
                <a:tc>
                  <a:txBody>
                    <a:bodyPr/>
                    <a:lstStyle/>
                    <a:p>
                      <a:pPr algn="ctr"/>
                      <a:r>
                        <a:rPr lang="en-CA" sz="600">
                          <a:effectLst/>
                        </a:rPr>
                        <a:t>ce965c4d-7a2b-4db6-9847-601747fa7812</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tc>
                  <a:txBody>
                    <a:bodyPr/>
                    <a:lstStyle/>
                    <a:p>
                      <a:pPr algn="ctr"/>
                      <a:r>
                        <a:rPr lang="en-CA" sz="600">
                          <a:effectLst/>
                        </a:rPr>
                        <a:t>3 pairs</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extLst>
                  <a:ext uri="{0D108BD9-81ED-4DB2-BD59-A6C34878D82A}">
                    <a16:rowId xmlns:a16="http://schemas.microsoft.com/office/drawing/2014/main" val="2014268789"/>
                  </a:ext>
                </a:extLst>
              </a:tr>
              <a:tr h="213360">
                <a:tc>
                  <a:txBody>
                    <a:bodyPr/>
                    <a:lstStyle/>
                    <a:p>
                      <a:pPr algn="ctr"/>
                      <a:r>
                        <a:rPr lang="en-CA" sz="600">
                          <a:effectLst/>
                        </a:rPr>
                        <a:t>28867d12-27a6-4e6a-a5fb-8bb5440117ae</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tc>
                  <a:txBody>
                    <a:bodyPr/>
                    <a:lstStyle/>
                    <a:p>
                      <a:pPr algn="ctr"/>
                      <a:r>
                        <a:rPr lang="en-CA" sz="600">
                          <a:effectLst/>
                        </a:rPr>
                        <a:t>5 pairs</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extLst>
                  <a:ext uri="{0D108BD9-81ED-4DB2-BD59-A6C34878D82A}">
                    <a16:rowId xmlns:a16="http://schemas.microsoft.com/office/drawing/2014/main" val="3655497707"/>
                  </a:ext>
                </a:extLst>
              </a:tr>
              <a:tr h="213360">
                <a:tc>
                  <a:txBody>
                    <a:bodyPr/>
                    <a:lstStyle/>
                    <a:p>
                      <a:pPr algn="ctr"/>
                      <a:r>
                        <a:rPr lang="en-CA" sz="600">
                          <a:effectLst/>
                        </a:rPr>
                        <a:t>5a7a7e13-fbcf-46e4-9093-79799649d6c5</a:t>
                      </a:r>
                      <a:endParaRPr lang="en-CA" sz="60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tc>
                  <a:txBody>
                    <a:bodyPr/>
                    <a:lstStyle/>
                    <a:p>
                      <a:pPr algn="ctr"/>
                      <a:endParaRPr lang="en-CA" sz="60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extLst>
                  <a:ext uri="{0D108BD9-81ED-4DB2-BD59-A6C34878D82A}">
                    <a16:rowId xmlns:a16="http://schemas.microsoft.com/office/drawing/2014/main" val="10001"/>
                  </a:ext>
                </a:extLst>
              </a:tr>
              <a:tr h="213360">
                <a:tc>
                  <a:txBody>
                    <a:bodyPr/>
                    <a:lstStyle/>
                    <a:p>
                      <a:pPr algn="ctr"/>
                      <a:r>
                        <a:rPr lang="en-CA" sz="600">
                          <a:effectLst/>
                        </a:rPr>
                        <a:t>0143cb8b-bb81-4916-9750-ce956c9f9bd9</a:t>
                      </a:r>
                      <a:endParaRPr lang="en-CA" sz="60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tc>
                  <a:txBody>
                    <a:bodyPr/>
                    <a:lstStyle/>
                    <a:p>
                      <a:pPr algn="ctr"/>
                      <a:endParaRPr lang="en-CA" sz="60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extLst>
                  <a:ext uri="{0D108BD9-81ED-4DB2-BD59-A6C34878D82A}">
                    <a16:rowId xmlns:a16="http://schemas.microsoft.com/office/drawing/2014/main" val="10002"/>
                  </a:ext>
                </a:extLst>
              </a:tr>
              <a:tr h="213360">
                <a:tc>
                  <a:txBody>
                    <a:bodyPr/>
                    <a:lstStyle/>
                    <a:p>
                      <a:pPr algn="ctr"/>
                      <a:r>
                        <a:rPr lang="en-CA" sz="600">
                          <a:effectLst/>
                        </a:rPr>
                        <a:t>a4ccc1b3-cbb6-449c-b7a5-03af42c97433</a:t>
                      </a:r>
                      <a:endParaRPr lang="en-CA" sz="600">
                        <a:solidFill>
                          <a:srgbClr val="525252"/>
                        </a:solidFill>
                        <a:effectLst/>
                      </a:endParaRPr>
                    </a:p>
                  </a:txBody>
                  <a:tcPr marL="45720" marR="45720" anchor="ctr"/>
                </a:tc>
                <a:tc>
                  <a:txBody>
                    <a:bodyPr/>
                    <a:lstStyle/>
                    <a:p>
                      <a:pPr algn="ctr"/>
                      <a:r>
                        <a:rPr lang="en-CA" sz="600">
                          <a:effectLst/>
                        </a:rPr>
                        <a:t>1</a:t>
                      </a:r>
                      <a:endParaRPr lang="en-CA" sz="600">
                        <a:solidFill>
                          <a:srgbClr val="525252"/>
                        </a:solidFill>
                        <a:effectLst/>
                      </a:endParaRPr>
                    </a:p>
                  </a:txBody>
                  <a:tcPr marL="45720" marR="45720" anchor="ctr"/>
                </a:tc>
                <a:tc>
                  <a:txBody>
                    <a:bodyPr/>
                    <a:lstStyle/>
                    <a:p>
                      <a:pPr algn="ctr"/>
                      <a:r>
                        <a:rPr lang="en-CA" sz="600">
                          <a:effectLst/>
                        </a:rPr>
                        <a:t>5 pairs</a:t>
                      </a:r>
                      <a:endParaRPr lang="en-CA" sz="600">
                        <a:solidFill>
                          <a:srgbClr val="525252"/>
                        </a:solidFill>
                        <a:effectLst/>
                      </a:endParaRPr>
                    </a:p>
                  </a:txBody>
                  <a:tcPr marL="45720" marR="45720" anchor="ctr"/>
                </a:tc>
                <a:tc>
                  <a:txBody>
                    <a:bodyPr/>
                    <a:lstStyle/>
                    <a:p>
                      <a:pPr algn="ctr"/>
                      <a:r>
                        <a:rPr lang="en-CA" sz="600">
                          <a:effectLst/>
                        </a:rPr>
                        <a:t>0</a:t>
                      </a:r>
                      <a:endParaRPr lang="en-CA" sz="600">
                        <a:solidFill>
                          <a:srgbClr val="525252"/>
                        </a:solidFill>
                        <a:effectLst/>
                      </a:endParaRPr>
                    </a:p>
                  </a:txBody>
                  <a:tcPr marL="45720" marR="45720" anchor="ctr"/>
                </a:tc>
                <a:extLst>
                  <a:ext uri="{0D108BD9-81ED-4DB2-BD59-A6C34878D82A}">
                    <a16:rowId xmlns:a16="http://schemas.microsoft.com/office/drawing/2014/main" val="10003"/>
                  </a:ext>
                </a:extLst>
              </a:tr>
              <a:tr h="213360">
                <a:tc>
                  <a:txBody>
                    <a:bodyPr/>
                    <a:lstStyle/>
                    <a:p>
                      <a:pPr algn="ctr"/>
                      <a:r>
                        <a:rPr lang="en-CA" sz="600">
                          <a:effectLst/>
                        </a:rPr>
                        <a:t>b1dded76-cd60-4222-82cb-f6d464104298</a:t>
                      </a:r>
                      <a:endParaRPr lang="en-CA" sz="600">
                        <a:solidFill>
                          <a:srgbClr val="525252"/>
                        </a:solidFill>
                        <a:effectLst/>
                      </a:endParaRPr>
                    </a:p>
                  </a:txBody>
                  <a:tcPr marL="45720" marR="45720" anchor="ctr"/>
                </a:tc>
                <a:tc>
                  <a:txBody>
                    <a:bodyPr/>
                    <a:lstStyle/>
                    <a:p>
                      <a:pPr algn="ctr"/>
                      <a:r>
                        <a:rPr lang="en-CA" sz="600" dirty="0">
                          <a:effectLst/>
                        </a:rPr>
                        <a:t>1</a:t>
                      </a:r>
                      <a:endParaRPr lang="en-CA" sz="600" dirty="0">
                        <a:solidFill>
                          <a:srgbClr val="525252"/>
                        </a:solidFill>
                        <a:effectLst/>
                      </a:endParaRPr>
                    </a:p>
                  </a:txBody>
                  <a:tcPr marL="45720" marR="45720" anchor="ctr"/>
                </a:tc>
                <a:tc>
                  <a:txBody>
                    <a:bodyPr/>
                    <a:lstStyle/>
                    <a:p>
                      <a:pPr algn="ctr"/>
                      <a:r>
                        <a:rPr lang="en-CA" sz="600" dirty="0">
                          <a:effectLst/>
                        </a:rPr>
                        <a:t>3 pairs</a:t>
                      </a:r>
                      <a:endParaRPr lang="en-CA" sz="600" dirty="0">
                        <a:solidFill>
                          <a:srgbClr val="525252"/>
                        </a:solidFill>
                        <a:effectLst/>
                      </a:endParaRPr>
                    </a:p>
                  </a:txBody>
                  <a:tcPr marL="45720" marR="45720" anchor="ctr"/>
                </a:tc>
                <a:tc>
                  <a:txBody>
                    <a:bodyPr/>
                    <a:lstStyle/>
                    <a:p>
                      <a:pPr algn="ctr"/>
                      <a:r>
                        <a:rPr lang="en-CA" sz="600" dirty="0">
                          <a:effectLst/>
                        </a:rPr>
                        <a:t>0</a:t>
                      </a:r>
                      <a:endParaRPr lang="en-CA" sz="600" dirty="0">
                        <a:solidFill>
                          <a:srgbClr val="525252"/>
                        </a:solidFill>
                        <a:effectLst/>
                      </a:endParaRPr>
                    </a:p>
                  </a:txBody>
                  <a:tcPr marL="45720" marR="4572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6427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95775"/>
            <a:ext cx="8520600" cy="53287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CA" sz="2400" b="1" i="0" u="none" strike="noStrike" cap="none" dirty="0">
                <a:solidFill>
                  <a:srgbClr val="295269"/>
                </a:solidFill>
                <a:latin typeface="Roboto"/>
                <a:ea typeface="Roboto"/>
                <a:cs typeface="Roboto"/>
                <a:sym typeface="Roboto"/>
              </a:rPr>
              <a:t>Actionable Insights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218086" y="2540000"/>
            <a:ext cx="4920899" cy="237597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600" dirty="0">
                <a:latin typeface="Courier New"/>
                <a:ea typeface="Courier New"/>
                <a:cs typeface="Courier New"/>
                <a:sym typeface="Courier New"/>
              </a:rPr>
              <a:t>-- QUESTION 6</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Most popular colors in the quiz</a:t>
            </a:r>
          </a:p>
          <a:p>
            <a:pPr lvl="0">
              <a:buClr>
                <a:schemeClr val="dk1"/>
              </a:buClr>
              <a:buSzPts val="1100"/>
            </a:pPr>
            <a:r>
              <a:rPr lang="en-US" sz="600" dirty="0">
                <a:latin typeface="Courier New"/>
                <a:ea typeface="Courier New"/>
                <a:cs typeface="Courier New"/>
                <a:sym typeface="Courier New"/>
              </a:rPr>
              <a:t>SELECT color, COUNT(*) FROM quiz GROUP BY color ORDER BY COUNT(*) DESC;</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Colors that were actually purchased</a:t>
            </a:r>
          </a:p>
          <a:p>
            <a:pPr lvl="0">
              <a:buClr>
                <a:schemeClr val="dk1"/>
              </a:buClr>
              <a:buSzPts val="1100"/>
            </a:pPr>
            <a:r>
              <a:rPr lang="en-US" sz="600" dirty="0">
                <a:latin typeface="Courier New"/>
                <a:ea typeface="Courier New"/>
                <a:cs typeface="Courier New"/>
                <a:sym typeface="Courier New"/>
              </a:rPr>
              <a:t>SELECT color, COUNT(*)FROM purchase GROUP BY color ORDER BY COUNT(*) DESC;</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Total price, by </a:t>
            </a:r>
            <a:r>
              <a:rPr lang="en-US" sz="600" dirty="0" err="1">
                <a:latin typeface="Courier New"/>
                <a:ea typeface="Courier New"/>
                <a:cs typeface="Courier New"/>
                <a:sym typeface="Courier New"/>
              </a:rPr>
              <a:t>product_id</a:t>
            </a: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SELECT </a:t>
            </a:r>
            <a:r>
              <a:rPr lang="en-US" sz="600" dirty="0" err="1">
                <a:latin typeface="Courier New"/>
                <a:ea typeface="Courier New"/>
                <a:cs typeface="Courier New"/>
                <a:sym typeface="Courier New"/>
              </a:rPr>
              <a:t>product_id</a:t>
            </a:r>
            <a:r>
              <a:rPr lang="en-US" sz="600" dirty="0">
                <a:latin typeface="Courier New"/>
                <a:ea typeface="Courier New"/>
                <a:cs typeface="Courier New"/>
                <a:sym typeface="Courier New"/>
              </a:rPr>
              <a:t>, style, SUM(price) FROM purchase GROUP BY </a:t>
            </a:r>
            <a:r>
              <a:rPr lang="en-US" sz="600" dirty="0" err="1">
                <a:latin typeface="Courier New"/>
                <a:ea typeface="Courier New"/>
                <a:cs typeface="Courier New"/>
                <a:sym typeface="Courier New"/>
              </a:rPr>
              <a:t>product_id</a:t>
            </a:r>
            <a:r>
              <a:rPr lang="en-US" sz="600" dirty="0">
                <a:latin typeface="Courier New"/>
                <a:ea typeface="Courier New"/>
                <a:cs typeface="Courier New"/>
                <a:sym typeface="Courier New"/>
              </a:rPr>
              <a:t> ORDER BY price DESC;</a:t>
            </a:r>
          </a:p>
          <a:p>
            <a:pPr lvl="0">
              <a:buClr>
                <a:schemeClr val="dk1"/>
              </a:buClr>
              <a:buSzPts val="1100"/>
            </a:pPr>
            <a:r>
              <a:rPr lang="en-US" sz="600" dirty="0">
                <a:latin typeface="Courier New"/>
                <a:ea typeface="Courier New"/>
                <a:cs typeface="Courier New"/>
                <a:sym typeface="Courier New"/>
              </a:rPr>
              <a:t>SELECT * FROM purchase WHERE </a:t>
            </a:r>
            <a:r>
              <a:rPr lang="en-US" sz="600" dirty="0" err="1">
                <a:latin typeface="Courier New"/>
                <a:ea typeface="Courier New"/>
                <a:cs typeface="Courier New"/>
                <a:sym typeface="Courier New"/>
              </a:rPr>
              <a:t>product_id</a:t>
            </a:r>
            <a:r>
              <a:rPr lang="en-US" sz="600" dirty="0">
                <a:latin typeface="Courier New"/>
                <a:ea typeface="Courier New"/>
                <a:cs typeface="Courier New"/>
                <a:sym typeface="Courier New"/>
              </a:rPr>
              <a:t> = 3 LIMIT 1;</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Total number of customers who tried on at home</a:t>
            </a:r>
          </a:p>
          <a:p>
            <a:pPr lvl="0">
              <a:buClr>
                <a:schemeClr val="dk1"/>
              </a:buClr>
              <a:buSzPts val="1100"/>
            </a:pPr>
            <a:r>
              <a:rPr lang="en-US" sz="600" dirty="0">
                <a:latin typeface="Courier New"/>
                <a:ea typeface="Courier New"/>
                <a:cs typeface="Courier New"/>
                <a:sym typeface="Courier New"/>
              </a:rPr>
              <a:t>SELECT </a:t>
            </a:r>
            <a:r>
              <a:rPr lang="en-US" sz="600" dirty="0" err="1">
                <a:latin typeface="Courier New"/>
                <a:ea typeface="Courier New"/>
                <a:cs typeface="Courier New"/>
                <a:sym typeface="Courier New"/>
              </a:rPr>
              <a:t>number_of_pairs</a:t>
            </a:r>
            <a:r>
              <a:rPr lang="en-US" sz="600" dirty="0">
                <a:latin typeface="Courier New"/>
                <a:ea typeface="Courier New"/>
                <a:cs typeface="Courier New"/>
                <a:sym typeface="Courier New"/>
              </a:rPr>
              <a:t>, COUNT(*) FROM </a:t>
            </a:r>
            <a:r>
              <a:rPr lang="en-US" sz="600" dirty="0" err="1">
                <a:latin typeface="Courier New"/>
                <a:ea typeface="Courier New"/>
                <a:cs typeface="Courier New"/>
                <a:sym typeface="Courier New"/>
              </a:rPr>
              <a:t>home_try_on</a:t>
            </a:r>
            <a:r>
              <a:rPr lang="en-US" sz="600" dirty="0">
                <a:latin typeface="Courier New"/>
                <a:ea typeface="Courier New"/>
                <a:cs typeface="Courier New"/>
                <a:sym typeface="Courier New"/>
              </a:rPr>
              <a:t> GROUP BY </a:t>
            </a:r>
            <a:r>
              <a:rPr lang="en-US" sz="600" dirty="0" err="1">
                <a:latin typeface="Courier New"/>
                <a:ea typeface="Courier New"/>
                <a:cs typeface="Courier New"/>
                <a:sym typeface="Courier New"/>
              </a:rPr>
              <a:t>number_of_pairs</a:t>
            </a:r>
            <a:r>
              <a:rPr lang="en-US" sz="600" dirty="0">
                <a:latin typeface="Courier New"/>
                <a:ea typeface="Courier New"/>
                <a:cs typeface="Courier New"/>
                <a:sym typeface="Courier New"/>
              </a:rPr>
              <a:t>; </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Total number of customers who purchased after trying on at home, grouped by the number of pairs they tried on at home.</a:t>
            </a:r>
          </a:p>
          <a:p>
            <a:pPr lvl="0">
              <a:buClr>
                <a:schemeClr val="dk1"/>
              </a:buClr>
              <a:buSzPts val="1100"/>
            </a:pPr>
            <a:r>
              <a:rPr lang="en-US" sz="600" dirty="0">
                <a:latin typeface="Courier New"/>
                <a:ea typeface="Courier New"/>
                <a:cs typeface="Courier New"/>
                <a:sym typeface="Courier New"/>
              </a:rPr>
              <a:t>SELECT </a:t>
            </a:r>
            <a:r>
              <a:rPr lang="en-US" sz="600" dirty="0" err="1">
                <a:latin typeface="Courier New"/>
                <a:ea typeface="Courier New"/>
                <a:cs typeface="Courier New"/>
                <a:sym typeface="Courier New"/>
              </a:rPr>
              <a:t>number_of_pairs</a:t>
            </a:r>
            <a:r>
              <a:rPr lang="en-US" sz="600" dirty="0">
                <a:latin typeface="Courier New"/>
                <a:ea typeface="Courier New"/>
                <a:cs typeface="Courier New"/>
                <a:sym typeface="Courier New"/>
              </a:rPr>
              <a:t>, COUNT(</a:t>
            </a:r>
            <a:r>
              <a:rPr lang="en-US" sz="600" dirty="0" err="1">
                <a:latin typeface="Courier New"/>
                <a:ea typeface="Courier New"/>
                <a:cs typeface="Courier New"/>
                <a:sym typeface="Courier New"/>
              </a:rPr>
              <a:t>purchase.user_id</a:t>
            </a:r>
            <a:r>
              <a:rPr lang="en-US" sz="600" dirty="0">
                <a:latin typeface="Courier New"/>
                <a:ea typeface="Courier New"/>
                <a:cs typeface="Courier New"/>
                <a:sym typeface="Courier New"/>
              </a:rPr>
              <a:t>) FROM purchase</a:t>
            </a:r>
          </a:p>
          <a:p>
            <a:pPr lvl="0">
              <a:buClr>
                <a:schemeClr val="dk1"/>
              </a:buClr>
              <a:buSzPts val="1100"/>
            </a:pPr>
            <a:r>
              <a:rPr lang="en-US" sz="600" dirty="0">
                <a:latin typeface="Courier New"/>
                <a:ea typeface="Courier New"/>
                <a:cs typeface="Courier New"/>
                <a:sym typeface="Courier New"/>
              </a:rPr>
              <a:t>LEFT JOIN  </a:t>
            </a:r>
            <a:r>
              <a:rPr lang="en-US" sz="600" dirty="0" err="1">
                <a:latin typeface="Courier New"/>
                <a:ea typeface="Courier New"/>
                <a:cs typeface="Courier New"/>
                <a:sym typeface="Courier New"/>
              </a:rPr>
              <a:t>home_try_on</a:t>
            </a:r>
            <a:r>
              <a:rPr lang="en-US" sz="600" dirty="0">
                <a:latin typeface="Courier New"/>
                <a:ea typeface="Courier New"/>
                <a:cs typeface="Courier New"/>
                <a:sym typeface="Courier New"/>
              </a:rPr>
              <a:t> ON </a:t>
            </a:r>
            <a:r>
              <a:rPr lang="en-US" sz="600" dirty="0" err="1">
                <a:latin typeface="Courier New"/>
                <a:ea typeface="Courier New"/>
                <a:cs typeface="Courier New"/>
                <a:sym typeface="Courier New"/>
              </a:rPr>
              <a:t>purchase.user_id</a:t>
            </a:r>
            <a:r>
              <a:rPr lang="en-US" sz="600" dirty="0">
                <a:latin typeface="Courier New"/>
                <a:ea typeface="Courier New"/>
                <a:cs typeface="Courier New"/>
                <a:sym typeface="Courier New"/>
              </a:rPr>
              <a:t> = </a:t>
            </a:r>
            <a:r>
              <a:rPr lang="en-US" sz="600" dirty="0" err="1">
                <a:latin typeface="Courier New"/>
                <a:ea typeface="Courier New"/>
                <a:cs typeface="Courier New"/>
                <a:sym typeface="Courier New"/>
              </a:rPr>
              <a:t>home_try_on.user_id</a:t>
            </a: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GROUP BY </a:t>
            </a:r>
            <a:r>
              <a:rPr lang="en-US" sz="600" dirty="0" err="1">
                <a:latin typeface="Courier New"/>
                <a:ea typeface="Courier New"/>
                <a:cs typeface="Courier New"/>
                <a:sym typeface="Courier New"/>
              </a:rPr>
              <a:t>number_of_pairs</a:t>
            </a:r>
            <a:r>
              <a:rPr lang="en-US" sz="600" dirty="0">
                <a:latin typeface="Courier New"/>
                <a:ea typeface="Courier New"/>
                <a:cs typeface="Courier New"/>
                <a:sym typeface="Courier New"/>
              </a:rPr>
              <a:t> LIMIT 10;</a:t>
            </a:r>
          </a:p>
          <a:p>
            <a:pPr lvl="0">
              <a:buClr>
                <a:schemeClr val="dk1"/>
              </a:buClr>
              <a:buSzPts val="1100"/>
            </a:pPr>
            <a:endParaRPr lang="en-US" sz="600" dirty="0">
              <a:latin typeface="Courier New"/>
              <a:ea typeface="Courier New"/>
              <a:cs typeface="Courier New"/>
              <a:sym typeface="Courier New"/>
            </a:endParaRPr>
          </a:p>
          <a:p>
            <a:pPr lvl="0">
              <a:buClr>
                <a:schemeClr val="dk1"/>
              </a:buClr>
              <a:buSzPts val="1100"/>
            </a:pPr>
            <a:r>
              <a:rPr lang="en-US" sz="600" dirty="0">
                <a:latin typeface="Courier New"/>
                <a:ea typeface="Courier New"/>
                <a:cs typeface="Courier New"/>
                <a:sym typeface="Courier New"/>
              </a:rPr>
              <a:t>-- Purchases ordered by most to least</a:t>
            </a:r>
          </a:p>
          <a:p>
            <a:pPr lvl="0">
              <a:buClr>
                <a:schemeClr val="dk1"/>
              </a:buClr>
              <a:buSzPts val="1100"/>
            </a:pPr>
            <a:r>
              <a:rPr lang="en-US" sz="600" dirty="0">
                <a:latin typeface="Courier New"/>
                <a:ea typeface="Courier New"/>
                <a:cs typeface="Courier New"/>
                <a:sym typeface="Courier New"/>
              </a:rPr>
              <a:t>SELECT </a:t>
            </a:r>
            <a:r>
              <a:rPr lang="en-US" sz="600" dirty="0" err="1">
                <a:latin typeface="Courier New"/>
                <a:ea typeface="Courier New"/>
                <a:cs typeface="Courier New"/>
                <a:sym typeface="Courier New"/>
              </a:rPr>
              <a:t>product_id</a:t>
            </a:r>
            <a:r>
              <a:rPr lang="en-US" sz="600" dirty="0">
                <a:latin typeface="Courier New"/>
                <a:ea typeface="Courier New"/>
                <a:cs typeface="Courier New"/>
                <a:sym typeface="Courier New"/>
              </a:rPr>
              <a:t>, style, </a:t>
            </a:r>
            <a:r>
              <a:rPr lang="en-US" sz="600" dirty="0" err="1">
                <a:latin typeface="Courier New"/>
                <a:ea typeface="Courier New"/>
                <a:cs typeface="Courier New"/>
                <a:sym typeface="Courier New"/>
              </a:rPr>
              <a:t>model_name</a:t>
            </a:r>
            <a:r>
              <a:rPr lang="en-US" sz="600" dirty="0">
                <a:latin typeface="Courier New"/>
                <a:ea typeface="Courier New"/>
                <a:cs typeface="Courier New"/>
                <a:sym typeface="Courier New"/>
              </a:rPr>
              <a:t>, color, COUNT(*) FROM purchase GROUP BY </a:t>
            </a:r>
            <a:r>
              <a:rPr lang="en-US" sz="600" dirty="0" err="1">
                <a:latin typeface="Courier New"/>
                <a:ea typeface="Courier New"/>
                <a:cs typeface="Courier New"/>
                <a:sym typeface="Courier New"/>
              </a:rPr>
              <a:t>product_id</a:t>
            </a:r>
            <a:r>
              <a:rPr lang="en-US" sz="600" dirty="0">
                <a:latin typeface="Courier New"/>
                <a:ea typeface="Courier New"/>
                <a:cs typeface="Courier New"/>
                <a:sym typeface="Courier New"/>
              </a:rPr>
              <a:t> ORDER BY COUNT(*) DESC;</a:t>
            </a:r>
            <a:endParaRPr sz="6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218087" y="728650"/>
            <a:ext cx="4920900" cy="171967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000" b="0" i="0" u="none" strike="noStrike" cap="none" dirty="0">
                <a:solidFill>
                  <a:srgbClr val="000000"/>
                </a:solidFill>
                <a:latin typeface="Roboto"/>
                <a:ea typeface="Roboto"/>
                <a:cs typeface="Roboto"/>
                <a:sym typeface="Roboto"/>
              </a:rPr>
              <a:t>Using </a:t>
            </a:r>
            <a:r>
              <a:rPr lang="en-US" sz="1000" dirty="0">
                <a:latin typeface="Roboto"/>
                <a:ea typeface="Roboto"/>
                <a:cs typeface="Roboto"/>
                <a:sym typeface="Roboto"/>
              </a:rPr>
              <a:t>queries, it is easier to analyze the data that is coming in. </a:t>
            </a:r>
          </a:p>
          <a:p>
            <a:pPr marL="0" marR="0" lvl="0" indent="0" algn="l" rtl="0">
              <a:lnSpc>
                <a:spcPct val="115000"/>
              </a:lnSpc>
              <a:spcBef>
                <a:spcPts val="0"/>
              </a:spcBef>
              <a:spcAft>
                <a:spcPts val="0"/>
              </a:spcAft>
              <a:buClr>
                <a:schemeClr val="dk1"/>
              </a:buClr>
              <a:buSzPts val="1100"/>
              <a:buFont typeface="Arial"/>
              <a:buNone/>
            </a:pPr>
            <a:r>
              <a:rPr lang="en-US" sz="1000" b="0" i="0" u="none" strike="noStrike" cap="none" dirty="0">
                <a:solidFill>
                  <a:srgbClr val="000000"/>
                </a:solidFill>
                <a:latin typeface="Roboto"/>
                <a:ea typeface="Roboto"/>
                <a:cs typeface="Roboto"/>
                <a:sym typeface="Roboto"/>
              </a:rPr>
              <a:t>Here are some </a:t>
            </a:r>
            <a:r>
              <a:rPr lang="en-US" sz="1000" dirty="0">
                <a:latin typeface="Roboto"/>
                <a:ea typeface="Roboto"/>
                <a:cs typeface="Roboto"/>
                <a:sym typeface="Roboto"/>
              </a:rPr>
              <a:t>quick notes from the table;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000" b="0" i="0" u="none" strike="noStrike" cap="none" dirty="0">
                <a:solidFill>
                  <a:srgbClr val="000000"/>
                </a:solidFill>
                <a:latin typeface="Roboto"/>
                <a:ea typeface="Roboto"/>
                <a:cs typeface="Roboto"/>
                <a:sym typeface="Roboto"/>
              </a:rPr>
              <a:t>Most popular color </a:t>
            </a:r>
            <a:r>
              <a:rPr lang="en-US" sz="1000" dirty="0">
                <a:latin typeface="Roboto"/>
                <a:ea typeface="Roboto"/>
                <a:cs typeface="Roboto"/>
                <a:sym typeface="Roboto"/>
              </a:rPr>
              <a:t>choice from the quiz is Tortoise, however Jet Black was the most purchase color choice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000" dirty="0">
                <a:latin typeface="Roboto"/>
                <a:ea typeface="Roboto"/>
                <a:cs typeface="Roboto"/>
                <a:sym typeface="Roboto"/>
              </a:rPr>
              <a:t>Product #3 (Men’s Style – Dawes in Driftwood Fade) was the most profitable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000" b="0" i="0" u="none" strike="noStrike" cap="none" dirty="0">
                <a:solidFill>
                  <a:srgbClr val="000000"/>
                </a:solidFill>
                <a:latin typeface="Roboto"/>
                <a:ea typeface="Roboto"/>
                <a:cs typeface="Roboto"/>
                <a:sym typeface="Roboto"/>
              </a:rPr>
              <a:t>There were 750 users that had a home try-on, but only 495 actually made a purchase. Those who tried on 5 pairs were more likely to make the purchase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000" b="0" i="0" u="none" strike="noStrike" cap="none" dirty="0">
                <a:solidFill>
                  <a:srgbClr val="000000"/>
                </a:solidFill>
                <a:latin typeface="Roboto"/>
                <a:ea typeface="Roboto"/>
                <a:cs typeface="Roboto"/>
                <a:sym typeface="Roboto"/>
              </a:rPr>
              <a:t>Top 3 styles purchased are Dawes in Driftwood Fade, Eugene Narrow in Rosewood Tortoise, and Eugene Narrow in Rose Crystal</a:t>
            </a:r>
            <a:endParaRPr sz="1000" b="0" i="0" u="none" strike="noStrike" cap="none" dirty="0">
              <a:solidFill>
                <a:srgbClr val="000000"/>
              </a:solidFill>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EE06EEF3-73AE-4976-B5FA-52EC86FBD768}"/>
              </a:ext>
            </a:extLst>
          </p:cNvPr>
          <p:cNvGraphicFramePr>
            <a:graphicFrameLocks noGrp="1"/>
          </p:cNvGraphicFramePr>
          <p:nvPr>
            <p:extLst>
              <p:ext uri="{D42A27DB-BD31-4B8C-83A1-F6EECF244321}">
                <p14:modId xmlns:p14="http://schemas.microsoft.com/office/powerpoint/2010/main" val="333230859"/>
              </p:ext>
            </p:extLst>
          </p:nvPr>
        </p:nvGraphicFramePr>
        <p:xfrm>
          <a:off x="5232599" y="728650"/>
          <a:ext cx="3725862" cy="1295400"/>
        </p:xfrm>
        <a:graphic>
          <a:graphicData uri="http://schemas.openxmlformats.org/drawingml/2006/table">
            <a:tbl>
              <a:tblPr/>
              <a:tblGrid>
                <a:gridCol w="1896145">
                  <a:extLst>
                    <a:ext uri="{9D8B030D-6E8A-4147-A177-3AD203B41FA5}">
                      <a16:colId xmlns:a16="http://schemas.microsoft.com/office/drawing/2014/main" val="704588240"/>
                    </a:ext>
                  </a:extLst>
                </a:gridCol>
                <a:gridCol w="1829717">
                  <a:extLst>
                    <a:ext uri="{9D8B030D-6E8A-4147-A177-3AD203B41FA5}">
                      <a16:colId xmlns:a16="http://schemas.microsoft.com/office/drawing/2014/main" val="3172765734"/>
                    </a:ext>
                  </a:extLst>
                </a:gridCol>
              </a:tblGrid>
              <a:tr h="134588">
                <a:tc gridSpan="2">
                  <a:txBody>
                    <a:bodyPr/>
                    <a:lstStyle/>
                    <a:p>
                      <a:pPr algn="ctr"/>
                      <a:r>
                        <a:rPr lang="en-US" sz="700" b="1" dirty="0">
                          <a:solidFill>
                            <a:srgbClr val="292929"/>
                          </a:solidFill>
                          <a:effectLst/>
                        </a:rPr>
                        <a:t>Most popular color choices based on QUIZ answers</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87533292"/>
                  </a:ext>
                </a:extLst>
              </a:tr>
              <a:tr h="134588">
                <a:tc>
                  <a:txBody>
                    <a:bodyPr/>
                    <a:lstStyle/>
                    <a:p>
                      <a:pPr algn="ctr"/>
                      <a:r>
                        <a:rPr lang="en-CA" sz="600" dirty="0">
                          <a:solidFill>
                            <a:srgbClr val="292929"/>
                          </a:solidFill>
                          <a:effectLst/>
                        </a:rPr>
                        <a:t>color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775550981"/>
                  </a:ext>
                </a:extLst>
              </a:tr>
              <a:tr h="134588">
                <a:tc>
                  <a:txBody>
                    <a:bodyPr/>
                    <a:lstStyle/>
                    <a:p>
                      <a:pPr algn="ctr"/>
                      <a:r>
                        <a:rPr lang="en-CA" sz="600" dirty="0">
                          <a:solidFill>
                            <a:srgbClr val="525252"/>
                          </a:solidFill>
                          <a:effectLst/>
                        </a:rPr>
                        <a:t>Tortoise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292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42327971"/>
                  </a:ext>
                </a:extLst>
              </a:tr>
              <a:tr h="134588">
                <a:tc>
                  <a:txBody>
                    <a:bodyPr/>
                    <a:lstStyle/>
                    <a:p>
                      <a:pPr algn="ctr"/>
                      <a:r>
                        <a:rPr lang="en-CA" sz="600" dirty="0">
                          <a:solidFill>
                            <a:srgbClr val="525252"/>
                          </a:solidFill>
                          <a:effectLst/>
                        </a:rPr>
                        <a:t>Black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280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205035286"/>
                  </a:ext>
                </a:extLst>
              </a:tr>
              <a:tr h="134588">
                <a:tc>
                  <a:txBody>
                    <a:bodyPr/>
                    <a:lstStyle/>
                    <a:p>
                      <a:pPr algn="ctr"/>
                      <a:r>
                        <a:rPr lang="en-CA" sz="600">
                          <a:solidFill>
                            <a:srgbClr val="525252"/>
                          </a:solidFill>
                          <a:effectLst/>
                        </a:rPr>
                        <a:t>Crystal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210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409608819"/>
                  </a:ext>
                </a:extLst>
              </a:tr>
              <a:tr h="134588">
                <a:tc>
                  <a:txBody>
                    <a:bodyPr/>
                    <a:lstStyle/>
                    <a:p>
                      <a:pPr algn="ctr"/>
                      <a:r>
                        <a:rPr lang="en-CA" sz="600" dirty="0">
                          <a:solidFill>
                            <a:srgbClr val="525252"/>
                          </a:solidFill>
                          <a:effectLst/>
                        </a:rPr>
                        <a:t>Neutral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114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727741901"/>
                  </a:ext>
                </a:extLst>
              </a:tr>
              <a:tr h="134588">
                <a:tc>
                  <a:txBody>
                    <a:bodyPr/>
                    <a:lstStyle/>
                    <a:p>
                      <a:pPr algn="ctr"/>
                      <a:r>
                        <a:rPr lang="en-CA" sz="600">
                          <a:solidFill>
                            <a:srgbClr val="525252"/>
                          </a:solidFill>
                          <a:effectLst/>
                        </a:rPr>
                        <a:t>Two-Tone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104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73130540"/>
                  </a:ext>
                </a:extLst>
              </a:tr>
            </a:tbl>
          </a:graphicData>
        </a:graphic>
      </p:graphicFrame>
      <p:graphicFrame>
        <p:nvGraphicFramePr>
          <p:cNvPr id="4" name="Table 3">
            <a:extLst>
              <a:ext uri="{FF2B5EF4-FFF2-40B4-BE49-F238E27FC236}">
                <a16:creationId xmlns:a16="http://schemas.microsoft.com/office/drawing/2014/main" id="{266B1F7C-1FAA-4814-98EB-51DE378C73B7}"/>
              </a:ext>
            </a:extLst>
          </p:cNvPr>
          <p:cNvGraphicFramePr>
            <a:graphicFrameLocks noGrp="1"/>
          </p:cNvGraphicFramePr>
          <p:nvPr>
            <p:extLst>
              <p:ext uri="{D42A27DB-BD31-4B8C-83A1-F6EECF244321}">
                <p14:modId xmlns:p14="http://schemas.microsoft.com/office/powerpoint/2010/main" val="756697507"/>
              </p:ext>
            </p:extLst>
          </p:nvPr>
        </p:nvGraphicFramePr>
        <p:xfrm>
          <a:off x="5232600" y="2537655"/>
          <a:ext cx="3725861" cy="2026920"/>
        </p:xfrm>
        <a:graphic>
          <a:graphicData uri="http://schemas.openxmlformats.org/drawingml/2006/table">
            <a:tbl>
              <a:tblPr/>
              <a:tblGrid>
                <a:gridCol w="2137688">
                  <a:extLst>
                    <a:ext uri="{9D8B030D-6E8A-4147-A177-3AD203B41FA5}">
                      <a16:colId xmlns:a16="http://schemas.microsoft.com/office/drawing/2014/main" val="7005679"/>
                    </a:ext>
                  </a:extLst>
                </a:gridCol>
                <a:gridCol w="1588173">
                  <a:extLst>
                    <a:ext uri="{9D8B030D-6E8A-4147-A177-3AD203B41FA5}">
                      <a16:colId xmlns:a16="http://schemas.microsoft.com/office/drawing/2014/main" val="1748310570"/>
                    </a:ext>
                  </a:extLst>
                </a:gridCol>
              </a:tblGrid>
              <a:tr h="131400">
                <a:tc gridSpan="2">
                  <a:txBody>
                    <a:bodyPr/>
                    <a:lstStyle/>
                    <a:p>
                      <a:pPr algn="ctr"/>
                      <a:r>
                        <a:rPr lang="en-US" sz="700" b="1" dirty="0">
                          <a:solidFill>
                            <a:srgbClr val="292929"/>
                          </a:solidFill>
                          <a:effectLst/>
                        </a:rPr>
                        <a:t>Most popular color choices based on PUCHASES made</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290450707"/>
                  </a:ext>
                </a:extLst>
              </a:tr>
              <a:tr h="131400">
                <a:tc>
                  <a:txBody>
                    <a:bodyPr/>
                    <a:lstStyle/>
                    <a:p>
                      <a:pPr algn="ctr"/>
                      <a:r>
                        <a:rPr lang="en-CA" sz="600" dirty="0">
                          <a:solidFill>
                            <a:srgbClr val="292929"/>
                          </a:solidFill>
                          <a:effectLst/>
                        </a:rPr>
                        <a:t>color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768207477"/>
                  </a:ext>
                </a:extLst>
              </a:tr>
              <a:tr h="131400">
                <a:tc>
                  <a:txBody>
                    <a:bodyPr/>
                    <a:lstStyle/>
                    <a:p>
                      <a:pPr algn="ctr"/>
                      <a:r>
                        <a:rPr lang="en-CA" sz="600" dirty="0">
                          <a:solidFill>
                            <a:srgbClr val="525252"/>
                          </a:solidFill>
                          <a:effectLst/>
                        </a:rPr>
                        <a:t>Jet Black</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86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551380732"/>
                  </a:ext>
                </a:extLst>
              </a:tr>
              <a:tr h="131400">
                <a:tc>
                  <a:txBody>
                    <a:bodyPr/>
                    <a:lstStyle/>
                    <a:p>
                      <a:pPr algn="ctr"/>
                      <a:r>
                        <a:rPr lang="en-CA" sz="600" dirty="0">
                          <a:solidFill>
                            <a:srgbClr val="525252"/>
                          </a:solidFill>
                          <a:effectLst/>
                        </a:rPr>
                        <a:t>Driftwood Fade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63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769400986"/>
                  </a:ext>
                </a:extLst>
              </a:tr>
              <a:tr h="131400">
                <a:tc>
                  <a:txBody>
                    <a:bodyPr/>
                    <a:lstStyle/>
                    <a:p>
                      <a:pPr algn="ctr"/>
                      <a:r>
                        <a:rPr lang="en-CA" sz="600">
                          <a:solidFill>
                            <a:srgbClr val="525252"/>
                          </a:solidFill>
                          <a:effectLst/>
                        </a:rPr>
                        <a:t>Rosewood Tortoise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62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095791456"/>
                  </a:ext>
                </a:extLst>
              </a:tr>
              <a:tr h="131400">
                <a:tc>
                  <a:txBody>
                    <a:bodyPr/>
                    <a:lstStyle/>
                    <a:p>
                      <a:pPr algn="ctr"/>
                      <a:r>
                        <a:rPr lang="en-CA" sz="600" dirty="0">
                          <a:solidFill>
                            <a:srgbClr val="525252"/>
                          </a:solidFill>
                          <a:effectLst/>
                        </a:rPr>
                        <a:t>Rose Crystal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54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707566480"/>
                  </a:ext>
                </a:extLst>
              </a:tr>
              <a:tr h="131400">
                <a:tc>
                  <a:txBody>
                    <a:bodyPr/>
                    <a:lstStyle/>
                    <a:p>
                      <a:pPr algn="ctr"/>
                      <a:r>
                        <a:rPr lang="en-CA" sz="600" dirty="0">
                          <a:solidFill>
                            <a:srgbClr val="525252"/>
                          </a:solidFill>
                          <a:effectLst/>
                        </a:rPr>
                        <a:t>Layered Tortoise Matte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52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74964668"/>
                  </a:ext>
                </a:extLst>
              </a:tr>
              <a:tr h="131400">
                <a:tc>
                  <a:txBody>
                    <a:bodyPr/>
                    <a:lstStyle/>
                    <a:p>
                      <a:pPr algn="ctr"/>
                      <a:r>
                        <a:rPr lang="en-CA" sz="600">
                          <a:solidFill>
                            <a:srgbClr val="525252"/>
                          </a:solidFill>
                          <a:effectLst/>
                        </a:rPr>
                        <a:t>Pearled Tortoise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246762583"/>
                  </a:ext>
                </a:extLst>
              </a:tr>
              <a:tr h="131400">
                <a:tc>
                  <a:txBody>
                    <a:bodyPr/>
                    <a:lstStyle/>
                    <a:p>
                      <a:pPr algn="ctr"/>
                      <a:r>
                        <a:rPr lang="en-CA" sz="600">
                          <a:solidFill>
                            <a:srgbClr val="525252"/>
                          </a:solidFill>
                          <a:effectLst/>
                        </a:rPr>
                        <a:t>Elderflower Crystal</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793560255"/>
                  </a:ext>
                </a:extLst>
              </a:tr>
              <a:tr h="131400">
                <a:tc>
                  <a:txBody>
                    <a:bodyPr/>
                    <a:lstStyle/>
                    <a:p>
                      <a:pPr algn="ctr"/>
                      <a:r>
                        <a:rPr lang="en-CA" sz="600">
                          <a:solidFill>
                            <a:srgbClr val="525252"/>
                          </a:solidFill>
                          <a:effectLst/>
                        </a:rPr>
                        <a:t>Sea Glass Gray</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92954217"/>
                  </a:ext>
                </a:extLst>
              </a:tr>
              <a:tr h="131400">
                <a:tc>
                  <a:txBody>
                    <a:bodyPr/>
                    <a:lstStyle/>
                    <a:p>
                      <a:pPr algn="ctr"/>
                      <a:r>
                        <a:rPr lang="en-CA" sz="600">
                          <a:solidFill>
                            <a:srgbClr val="525252"/>
                          </a:solidFill>
                          <a:effectLst/>
                        </a:rPr>
                        <a:t>Endangered Tortoise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41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613770984"/>
                  </a:ext>
                </a:extLst>
              </a:tr>
            </a:tbl>
          </a:graphicData>
        </a:graphic>
      </p:graphicFrame>
    </p:spTree>
    <p:extLst>
      <p:ext uri="{BB962C8B-B14F-4D97-AF65-F5344CB8AC3E}">
        <p14:creationId xmlns:p14="http://schemas.microsoft.com/office/powerpoint/2010/main" val="2399853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D2AEB61-F115-48A9-AF7D-496EC1F71CF9}"/>
              </a:ext>
            </a:extLst>
          </p:cNvPr>
          <p:cNvGraphicFramePr>
            <a:graphicFrameLocks noGrp="1"/>
          </p:cNvGraphicFramePr>
          <p:nvPr>
            <p:extLst>
              <p:ext uri="{D42A27DB-BD31-4B8C-83A1-F6EECF244321}">
                <p14:modId xmlns:p14="http://schemas.microsoft.com/office/powerpoint/2010/main" val="2563818955"/>
              </p:ext>
            </p:extLst>
          </p:nvPr>
        </p:nvGraphicFramePr>
        <p:xfrm>
          <a:off x="241500" y="312420"/>
          <a:ext cx="3725861" cy="2209800"/>
        </p:xfrm>
        <a:graphic>
          <a:graphicData uri="http://schemas.openxmlformats.org/drawingml/2006/table">
            <a:tbl>
              <a:tblPr/>
              <a:tblGrid>
                <a:gridCol w="1135271">
                  <a:extLst>
                    <a:ext uri="{9D8B030D-6E8A-4147-A177-3AD203B41FA5}">
                      <a16:colId xmlns:a16="http://schemas.microsoft.com/office/drawing/2014/main" val="1583864644"/>
                    </a:ext>
                  </a:extLst>
                </a:gridCol>
                <a:gridCol w="1425127">
                  <a:extLst>
                    <a:ext uri="{9D8B030D-6E8A-4147-A177-3AD203B41FA5}">
                      <a16:colId xmlns:a16="http://schemas.microsoft.com/office/drawing/2014/main" val="823762016"/>
                    </a:ext>
                  </a:extLst>
                </a:gridCol>
                <a:gridCol w="1165463">
                  <a:extLst>
                    <a:ext uri="{9D8B030D-6E8A-4147-A177-3AD203B41FA5}">
                      <a16:colId xmlns:a16="http://schemas.microsoft.com/office/drawing/2014/main" val="267952645"/>
                    </a:ext>
                  </a:extLst>
                </a:gridCol>
              </a:tblGrid>
              <a:tr h="143625">
                <a:tc gridSpan="3">
                  <a:txBody>
                    <a:bodyPr/>
                    <a:lstStyle/>
                    <a:p>
                      <a:pPr algn="ctr"/>
                      <a:r>
                        <a:rPr lang="en-US" sz="700" b="1" dirty="0">
                          <a:solidFill>
                            <a:srgbClr val="292929"/>
                          </a:solidFill>
                          <a:effectLst/>
                        </a:rPr>
                        <a:t>Total purchase price by Product ID</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116014213"/>
                  </a:ext>
                </a:extLst>
              </a:tr>
              <a:tr h="143625">
                <a:tc>
                  <a:txBody>
                    <a:bodyPr/>
                    <a:lstStyle/>
                    <a:p>
                      <a:pPr algn="ctr"/>
                      <a:r>
                        <a:rPr lang="en-CA" sz="600" dirty="0" err="1">
                          <a:solidFill>
                            <a:srgbClr val="292929"/>
                          </a:solidFill>
                          <a:effectLst/>
                        </a:rPr>
                        <a:t>product_id</a:t>
                      </a: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style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SUM(price)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418855166"/>
                  </a:ext>
                </a:extLst>
              </a:tr>
              <a:tr h="143625">
                <a:tc>
                  <a:txBody>
                    <a:bodyPr/>
                    <a:lstStyle/>
                    <a:p>
                      <a:pPr algn="ctr"/>
                      <a:r>
                        <a:rPr lang="en-CA" sz="600" dirty="0">
                          <a:solidFill>
                            <a:srgbClr val="525252"/>
                          </a:solidFill>
                          <a:effectLst/>
                        </a:rPr>
                        <a:t>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9450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95850274"/>
                  </a:ext>
                </a:extLst>
              </a:tr>
              <a:tr h="143625">
                <a:tc>
                  <a:txBody>
                    <a:bodyPr/>
                    <a:lstStyle/>
                    <a:p>
                      <a:pPr algn="ctr"/>
                      <a:r>
                        <a:rPr lang="en-CA" sz="600">
                          <a:solidFill>
                            <a:srgbClr val="525252"/>
                          </a:solidFill>
                          <a:effectLst/>
                        </a:rPr>
                        <a:t>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6600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42428944"/>
                  </a:ext>
                </a:extLst>
              </a:tr>
              <a:tr h="143625">
                <a:tc>
                  <a:txBody>
                    <a:bodyPr/>
                    <a:lstStyle/>
                    <a:p>
                      <a:pPr algn="ctr"/>
                      <a:r>
                        <a:rPr lang="en-CA" sz="600" dirty="0">
                          <a:solidFill>
                            <a:srgbClr val="525252"/>
                          </a:solidFill>
                          <a:effectLst/>
                        </a:rPr>
                        <a:t>7</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6600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929611229"/>
                  </a:ext>
                </a:extLst>
              </a:tr>
              <a:tr h="143625">
                <a:tc>
                  <a:txBody>
                    <a:bodyPr/>
                    <a:lstStyle/>
                    <a:p>
                      <a:pPr algn="ctr"/>
                      <a:r>
                        <a:rPr lang="en-CA" sz="600">
                          <a:solidFill>
                            <a:srgbClr val="525252"/>
                          </a:solidFill>
                          <a:effectLst/>
                        </a:rPr>
                        <a:t>8</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6300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108839044"/>
                  </a:ext>
                </a:extLst>
              </a:tr>
              <a:tr h="143625">
                <a:tc>
                  <a:txBody>
                    <a:bodyPr/>
                    <a:lstStyle/>
                    <a:p>
                      <a:pPr algn="ctr"/>
                      <a:r>
                        <a:rPr lang="en-CA" sz="600">
                          <a:solidFill>
                            <a:srgbClr val="525252"/>
                          </a:solidFill>
                          <a:effectLst/>
                        </a:rPr>
                        <a:t>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4940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6756904"/>
                  </a:ext>
                </a:extLst>
              </a:tr>
              <a:tr h="143625">
                <a:tc>
                  <a:txBody>
                    <a:bodyPr/>
                    <a:lstStyle/>
                    <a:p>
                      <a:pPr algn="ctr"/>
                      <a:r>
                        <a:rPr lang="en-CA" sz="600">
                          <a:solidFill>
                            <a:srgbClr val="525252"/>
                          </a:solidFill>
                          <a:effectLst/>
                        </a:rPr>
                        <a:t>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4085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566412433"/>
                  </a:ext>
                </a:extLst>
              </a:tr>
              <a:tr h="143625">
                <a:tc>
                  <a:txBody>
                    <a:bodyPr/>
                    <a:lstStyle/>
                    <a:p>
                      <a:pPr algn="ctr"/>
                      <a:r>
                        <a:rPr lang="en-CA" sz="600">
                          <a:solidFill>
                            <a:srgbClr val="525252"/>
                          </a:solidFill>
                          <a:effectLst/>
                        </a:rPr>
                        <a:t>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4750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05336110"/>
                  </a:ext>
                </a:extLst>
              </a:tr>
              <a:tr h="143625">
                <a:tc>
                  <a:txBody>
                    <a:bodyPr/>
                    <a:lstStyle/>
                    <a:p>
                      <a:pPr algn="ctr"/>
                      <a:r>
                        <a:rPr lang="en-CA" sz="600">
                          <a:solidFill>
                            <a:srgbClr val="525252"/>
                          </a:solidFill>
                          <a:effectLst/>
                        </a:rPr>
                        <a:t>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5130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980836396"/>
                  </a:ext>
                </a:extLst>
              </a:tr>
              <a:tr h="143625">
                <a:tc>
                  <a:txBody>
                    <a:bodyPr/>
                    <a:lstStyle/>
                    <a:p>
                      <a:pPr algn="ctr"/>
                      <a:r>
                        <a:rPr lang="en-CA" sz="600">
                          <a:solidFill>
                            <a:srgbClr val="525252"/>
                          </a:solidFill>
                          <a:effectLst/>
                        </a:rPr>
                        <a:t>10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5890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902666597"/>
                  </a:ext>
                </a:extLst>
              </a:tr>
              <a:tr h="143625">
                <a:tc>
                  <a:txBody>
                    <a:bodyPr/>
                    <a:lstStyle/>
                    <a:p>
                      <a:pPr algn="ctr"/>
                      <a:r>
                        <a:rPr lang="en-CA" sz="600">
                          <a:solidFill>
                            <a:srgbClr val="525252"/>
                          </a:solidFill>
                          <a:effectLst/>
                        </a:rPr>
                        <a:t>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2050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461489249"/>
                  </a:ext>
                </a:extLst>
              </a:tr>
            </a:tbl>
          </a:graphicData>
        </a:graphic>
      </p:graphicFrame>
      <p:graphicFrame>
        <p:nvGraphicFramePr>
          <p:cNvPr id="2" name="Table 1">
            <a:extLst>
              <a:ext uri="{FF2B5EF4-FFF2-40B4-BE49-F238E27FC236}">
                <a16:creationId xmlns:a16="http://schemas.microsoft.com/office/drawing/2014/main" id="{05A7826E-18CF-498B-B2A5-FA9EC7D9E10D}"/>
              </a:ext>
            </a:extLst>
          </p:cNvPr>
          <p:cNvGraphicFramePr>
            <a:graphicFrameLocks noGrp="1"/>
          </p:cNvGraphicFramePr>
          <p:nvPr>
            <p:extLst>
              <p:ext uri="{D42A27DB-BD31-4B8C-83A1-F6EECF244321}">
                <p14:modId xmlns:p14="http://schemas.microsoft.com/office/powerpoint/2010/main" val="3695595841"/>
              </p:ext>
            </p:extLst>
          </p:nvPr>
        </p:nvGraphicFramePr>
        <p:xfrm>
          <a:off x="241500" y="2621281"/>
          <a:ext cx="4546917" cy="563880"/>
        </p:xfrm>
        <a:graphic>
          <a:graphicData uri="http://schemas.openxmlformats.org/drawingml/2006/table">
            <a:tbl>
              <a:tblPr/>
              <a:tblGrid>
                <a:gridCol w="1610042">
                  <a:extLst>
                    <a:ext uri="{9D8B030D-6E8A-4147-A177-3AD203B41FA5}">
                      <a16:colId xmlns:a16="http://schemas.microsoft.com/office/drawing/2014/main" val="531662991"/>
                    </a:ext>
                  </a:extLst>
                </a:gridCol>
                <a:gridCol w="562292">
                  <a:extLst>
                    <a:ext uri="{9D8B030D-6E8A-4147-A177-3AD203B41FA5}">
                      <a16:colId xmlns:a16="http://schemas.microsoft.com/office/drawing/2014/main" val="1656568939"/>
                    </a:ext>
                  </a:extLst>
                </a:gridCol>
                <a:gridCol w="633730">
                  <a:extLst>
                    <a:ext uri="{9D8B030D-6E8A-4147-A177-3AD203B41FA5}">
                      <a16:colId xmlns:a16="http://schemas.microsoft.com/office/drawing/2014/main" val="3650706062"/>
                    </a:ext>
                  </a:extLst>
                </a:gridCol>
                <a:gridCol w="648018">
                  <a:extLst>
                    <a:ext uri="{9D8B030D-6E8A-4147-A177-3AD203B41FA5}">
                      <a16:colId xmlns:a16="http://schemas.microsoft.com/office/drawing/2014/main" val="2223503762"/>
                    </a:ext>
                  </a:extLst>
                </a:gridCol>
                <a:gridCol w="722630">
                  <a:extLst>
                    <a:ext uri="{9D8B030D-6E8A-4147-A177-3AD203B41FA5}">
                      <a16:colId xmlns:a16="http://schemas.microsoft.com/office/drawing/2014/main" val="1182681511"/>
                    </a:ext>
                  </a:extLst>
                </a:gridCol>
                <a:gridCol w="370205">
                  <a:extLst>
                    <a:ext uri="{9D8B030D-6E8A-4147-A177-3AD203B41FA5}">
                      <a16:colId xmlns:a16="http://schemas.microsoft.com/office/drawing/2014/main" val="2817745028"/>
                    </a:ext>
                  </a:extLst>
                </a:gridCol>
              </a:tblGrid>
              <a:tr h="0">
                <a:tc gridSpan="6">
                  <a:txBody>
                    <a:bodyPr/>
                    <a:lstStyle/>
                    <a:p>
                      <a:pPr algn="ctr"/>
                      <a:r>
                        <a:rPr lang="en-US" sz="700" b="1" dirty="0">
                          <a:solidFill>
                            <a:srgbClr val="292929"/>
                          </a:solidFill>
                          <a:effectLst/>
                        </a:rPr>
                        <a:t>Best Seller</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569067082"/>
                  </a:ext>
                </a:extLst>
              </a:tr>
              <a:tr h="0">
                <a:tc>
                  <a:txBody>
                    <a:bodyPr/>
                    <a:lstStyle/>
                    <a:p>
                      <a:pPr algn="ctr"/>
                      <a:r>
                        <a:rPr lang="en-CA" sz="600" dirty="0" err="1">
                          <a:solidFill>
                            <a:srgbClr val="292929"/>
                          </a:solidFill>
                          <a:effectLst/>
                        </a:rPr>
                        <a:t>user_id</a:t>
                      </a: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err="1">
                          <a:solidFill>
                            <a:srgbClr val="292929"/>
                          </a:solidFill>
                          <a:effectLst/>
                        </a:rPr>
                        <a:t>product_id</a:t>
                      </a: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a:solidFill>
                            <a:srgbClr val="292929"/>
                          </a:solidFill>
                          <a:effectLst/>
                        </a:rPr>
                        <a:t>style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err="1">
                          <a:solidFill>
                            <a:srgbClr val="292929"/>
                          </a:solidFill>
                          <a:effectLst/>
                        </a:rPr>
                        <a:t>model_name</a:t>
                      </a:r>
                      <a:endParaRPr lang="en-CA" sz="600"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color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a:solidFill>
                            <a:srgbClr val="292929"/>
                          </a:solidFill>
                          <a:effectLst/>
                        </a:rPr>
                        <a:t>price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002155822"/>
                  </a:ext>
                </a:extLst>
              </a:tr>
              <a:tr h="0">
                <a:tc>
                  <a:txBody>
                    <a:bodyPr/>
                    <a:lstStyle/>
                    <a:p>
                      <a:pPr algn="ctr"/>
                      <a:r>
                        <a:rPr lang="en-CA" sz="600">
                          <a:solidFill>
                            <a:srgbClr val="525252"/>
                          </a:solidFill>
                          <a:effectLst/>
                        </a:rPr>
                        <a:t>021901a5-74ee-482d-9f03-0089d17ff7d6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Men's Styles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Dawes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Driftwood Fade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150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538468104"/>
                  </a:ext>
                </a:extLst>
              </a:tr>
            </a:tbl>
          </a:graphicData>
        </a:graphic>
      </p:graphicFrame>
      <p:graphicFrame>
        <p:nvGraphicFramePr>
          <p:cNvPr id="6" name="Table 5">
            <a:extLst>
              <a:ext uri="{FF2B5EF4-FFF2-40B4-BE49-F238E27FC236}">
                <a16:creationId xmlns:a16="http://schemas.microsoft.com/office/drawing/2014/main" id="{55583FCF-053A-4A51-AA4D-6DEA8F31BAE2}"/>
              </a:ext>
            </a:extLst>
          </p:cNvPr>
          <p:cNvGraphicFramePr>
            <a:graphicFrameLocks noGrp="1"/>
          </p:cNvGraphicFramePr>
          <p:nvPr>
            <p:extLst>
              <p:ext uri="{D42A27DB-BD31-4B8C-83A1-F6EECF244321}">
                <p14:modId xmlns:p14="http://schemas.microsoft.com/office/powerpoint/2010/main" val="2786954080"/>
              </p:ext>
            </p:extLst>
          </p:nvPr>
        </p:nvGraphicFramePr>
        <p:xfrm>
          <a:off x="4572000" y="513079"/>
          <a:ext cx="4202112" cy="746760"/>
        </p:xfrm>
        <a:graphic>
          <a:graphicData uri="http://schemas.openxmlformats.org/drawingml/2006/table">
            <a:tbl>
              <a:tblPr/>
              <a:tblGrid>
                <a:gridCol w="2240672">
                  <a:extLst>
                    <a:ext uri="{9D8B030D-6E8A-4147-A177-3AD203B41FA5}">
                      <a16:colId xmlns:a16="http://schemas.microsoft.com/office/drawing/2014/main" val="2689042845"/>
                    </a:ext>
                  </a:extLst>
                </a:gridCol>
                <a:gridCol w="1961440">
                  <a:extLst>
                    <a:ext uri="{9D8B030D-6E8A-4147-A177-3AD203B41FA5}">
                      <a16:colId xmlns:a16="http://schemas.microsoft.com/office/drawing/2014/main" val="2506851014"/>
                    </a:ext>
                  </a:extLst>
                </a:gridCol>
              </a:tblGrid>
              <a:tr h="0">
                <a:tc gridSpan="2">
                  <a:txBody>
                    <a:bodyPr/>
                    <a:lstStyle/>
                    <a:p>
                      <a:pPr algn="ctr"/>
                      <a:r>
                        <a:rPr lang="en-US" sz="700" b="1" dirty="0">
                          <a:solidFill>
                            <a:srgbClr val="292929"/>
                          </a:solidFill>
                          <a:effectLst/>
                        </a:rPr>
                        <a:t>Number of users that tried at home</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668872349"/>
                  </a:ext>
                </a:extLst>
              </a:tr>
              <a:tr h="0">
                <a:tc>
                  <a:txBody>
                    <a:bodyPr/>
                    <a:lstStyle/>
                    <a:p>
                      <a:pPr algn="ctr"/>
                      <a:r>
                        <a:rPr lang="en-CA" sz="600">
                          <a:solidFill>
                            <a:srgbClr val="292929"/>
                          </a:solidFill>
                          <a:effectLst/>
                        </a:rPr>
                        <a:t>number_of_pairs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dirty="0">
                          <a:solidFill>
                            <a:srgbClr val="292929"/>
                          </a:solidFill>
                          <a:effectLst/>
                        </a:rPr>
                        <a:t>COUNT(*)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761764875"/>
                  </a:ext>
                </a:extLst>
              </a:tr>
              <a:tr h="0">
                <a:tc>
                  <a:txBody>
                    <a:bodyPr/>
                    <a:lstStyle/>
                    <a:p>
                      <a:pPr algn="ctr"/>
                      <a:r>
                        <a:rPr lang="en-CA" sz="600" dirty="0">
                          <a:solidFill>
                            <a:srgbClr val="525252"/>
                          </a:solidFill>
                          <a:effectLst/>
                        </a:rPr>
                        <a:t>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379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66096846"/>
                  </a:ext>
                </a:extLst>
              </a:tr>
              <a:tr h="0">
                <a:tc>
                  <a:txBody>
                    <a:bodyPr/>
                    <a:lstStyle/>
                    <a:p>
                      <a:pPr algn="ctr"/>
                      <a:r>
                        <a:rPr lang="en-CA" sz="600">
                          <a:solidFill>
                            <a:srgbClr val="525252"/>
                          </a:solidFill>
                          <a:effectLst/>
                        </a:rPr>
                        <a:t>5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371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919674920"/>
                  </a:ext>
                </a:extLst>
              </a:tr>
            </a:tbl>
          </a:graphicData>
        </a:graphic>
      </p:graphicFrame>
      <p:graphicFrame>
        <p:nvGraphicFramePr>
          <p:cNvPr id="7" name="Table 6">
            <a:extLst>
              <a:ext uri="{FF2B5EF4-FFF2-40B4-BE49-F238E27FC236}">
                <a16:creationId xmlns:a16="http://schemas.microsoft.com/office/drawing/2014/main" id="{7E0059F1-8F48-4C00-9A9A-E42297C5B873}"/>
              </a:ext>
            </a:extLst>
          </p:cNvPr>
          <p:cNvGraphicFramePr>
            <a:graphicFrameLocks noGrp="1"/>
          </p:cNvGraphicFramePr>
          <p:nvPr>
            <p:extLst>
              <p:ext uri="{D42A27DB-BD31-4B8C-83A1-F6EECF244321}">
                <p14:modId xmlns:p14="http://schemas.microsoft.com/office/powerpoint/2010/main" val="3780838311"/>
              </p:ext>
            </p:extLst>
          </p:nvPr>
        </p:nvGraphicFramePr>
        <p:xfrm>
          <a:off x="4572000" y="1484631"/>
          <a:ext cx="4202112" cy="746760"/>
        </p:xfrm>
        <a:graphic>
          <a:graphicData uri="http://schemas.openxmlformats.org/drawingml/2006/table">
            <a:tbl>
              <a:tblPr/>
              <a:tblGrid>
                <a:gridCol w="1893334">
                  <a:extLst>
                    <a:ext uri="{9D8B030D-6E8A-4147-A177-3AD203B41FA5}">
                      <a16:colId xmlns:a16="http://schemas.microsoft.com/office/drawing/2014/main" val="2720674581"/>
                    </a:ext>
                  </a:extLst>
                </a:gridCol>
                <a:gridCol w="2308778">
                  <a:extLst>
                    <a:ext uri="{9D8B030D-6E8A-4147-A177-3AD203B41FA5}">
                      <a16:colId xmlns:a16="http://schemas.microsoft.com/office/drawing/2014/main" val="1074829393"/>
                    </a:ext>
                  </a:extLst>
                </a:gridCol>
              </a:tblGrid>
              <a:tr h="0">
                <a:tc gridSpan="2">
                  <a:txBody>
                    <a:bodyPr/>
                    <a:lstStyle/>
                    <a:p>
                      <a:pPr algn="ctr"/>
                      <a:r>
                        <a:rPr lang="en-US" sz="700" b="1" dirty="0">
                          <a:solidFill>
                            <a:srgbClr val="292929"/>
                          </a:solidFill>
                          <a:effectLst/>
                        </a:rPr>
                        <a:t>Number of users that made a purchase after trying at home</a:t>
                      </a:r>
                      <a:endParaRPr lang="en-CA" sz="700" b="1"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dirty="0">
                        <a:solidFill>
                          <a:srgbClr val="292929"/>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724730365"/>
                  </a:ext>
                </a:extLst>
              </a:tr>
              <a:tr h="0">
                <a:tc>
                  <a:txBody>
                    <a:bodyPr/>
                    <a:lstStyle/>
                    <a:p>
                      <a:pPr algn="ctr"/>
                      <a:r>
                        <a:rPr lang="en-CA" sz="600">
                          <a:solidFill>
                            <a:srgbClr val="292929"/>
                          </a:solidFill>
                          <a:effectLst/>
                        </a:rPr>
                        <a:t>number_of_pairs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COUNT(purchase.user_id)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858322269"/>
                  </a:ext>
                </a:extLst>
              </a:tr>
              <a:tr h="0">
                <a:tc>
                  <a:txBody>
                    <a:bodyPr/>
                    <a:lstStyle/>
                    <a:p>
                      <a:pPr algn="ctr"/>
                      <a:r>
                        <a:rPr lang="en-CA" sz="600">
                          <a:solidFill>
                            <a:srgbClr val="525252"/>
                          </a:solidFill>
                          <a:effectLst/>
                        </a:rPr>
                        <a:t>3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201</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1192067"/>
                  </a:ext>
                </a:extLst>
              </a:tr>
              <a:tr h="0">
                <a:tc>
                  <a:txBody>
                    <a:bodyPr/>
                    <a:lstStyle/>
                    <a:p>
                      <a:pPr algn="ctr"/>
                      <a:r>
                        <a:rPr lang="en-CA" sz="600">
                          <a:solidFill>
                            <a:srgbClr val="525252"/>
                          </a:solidFill>
                          <a:effectLst/>
                        </a:rPr>
                        <a:t>5 pairs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294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306457417"/>
                  </a:ext>
                </a:extLst>
              </a:tr>
            </a:tbl>
          </a:graphicData>
        </a:graphic>
      </p:graphicFrame>
      <p:graphicFrame>
        <p:nvGraphicFramePr>
          <p:cNvPr id="8" name="Table 7">
            <a:extLst>
              <a:ext uri="{FF2B5EF4-FFF2-40B4-BE49-F238E27FC236}">
                <a16:creationId xmlns:a16="http://schemas.microsoft.com/office/drawing/2014/main" id="{50D0619C-6225-45FF-9DEA-53F47E461687}"/>
              </a:ext>
            </a:extLst>
          </p:cNvPr>
          <p:cNvGraphicFramePr>
            <a:graphicFrameLocks noGrp="1"/>
          </p:cNvGraphicFramePr>
          <p:nvPr>
            <p:extLst>
              <p:ext uri="{D42A27DB-BD31-4B8C-83A1-F6EECF244321}">
                <p14:modId xmlns:p14="http://schemas.microsoft.com/office/powerpoint/2010/main" val="3014837336"/>
              </p:ext>
            </p:extLst>
          </p:nvPr>
        </p:nvGraphicFramePr>
        <p:xfrm>
          <a:off x="241500" y="3260094"/>
          <a:ext cx="4765353" cy="1853400"/>
        </p:xfrm>
        <a:graphic>
          <a:graphicData uri="http://schemas.openxmlformats.org/drawingml/2006/table">
            <a:tbl>
              <a:tblPr/>
              <a:tblGrid>
                <a:gridCol w="679661">
                  <a:extLst>
                    <a:ext uri="{9D8B030D-6E8A-4147-A177-3AD203B41FA5}">
                      <a16:colId xmlns:a16="http://schemas.microsoft.com/office/drawing/2014/main" val="983435078"/>
                    </a:ext>
                  </a:extLst>
                </a:gridCol>
                <a:gridCol w="1042662">
                  <a:extLst>
                    <a:ext uri="{9D8B030D-6E8A-4147-A177-3AD203B41FA5}">
                      <a16:colId xmlns:a16="http://schemas.microsoft.com/office/drawing/2014/main" val="3000454317"/>
                    </a:ext>
                  </a:extLst>
                </a:gridCol>
                <a:gridCol w="1011769">
                  <a:extLst>
                    <a:ext uri="{9D8B030D-6E8A-4147-A177-3AD203B41FA5}">
                      <a16:colId xmlns:a16="http://schemas.microsoft.com/office/drawing/2014/main" val="590965879"/>
                    </a:ext>
                  </a:extLst>
                </a:gridCol>
                <a:gridCol w="1367046">
                  <a:extLst>
                    <a:ext uri="{9D8B030D-6E8A-4147-A177-3AD203B41FA5}">
                      <a16:colId xmlns:a16="http://schemas.microsoft.com/office/drawing/2014/main" val="937628642"/>
                    </a:ext>
                  </a:extLst>
                </a:gridCol>
                <a:gridCol w="664215">
                  <a:extLst>
                    <a:ext uri="{9D8B030D-6E8A-4147-A177-3AD203B41FA5}">
                      <a16:colId xmlns:a16="http://schemas.microsoft.com/office/drawing/2014/main" val="143232708"/>
                    </a:ext>
                  </a:extLst>
                </a:gridCol>
              </a:tblGrid>
              <a:tr h="117680">
                <a:tc gridSpan="5">
                  <a:txBody>
                    <a:bodyPr/>
                    <a:lstStyle/>
                    <a:p>
                      <a:pPr algn="ctr"/>
                      <a:r>
                        <a:rPr lang="en-US" sz="700" b="1" dirty="0">
                          <a:solidFill>
                            <a:srgbClr val="292929"/>
                          </a:solidFill>
                          <a:effectLst/>
                        </a:rPr>
                        <a:t>Products ordered by most purchased to least</a:t>
                      </a:r>
                      <a:endParaRPr lang="en-CA" sz="700" b="1" dirty="0">
                        <a:solidFill>
                          <a:srgbClr val="292929"/>
                        </a:solidFill>
                        <a:effectLst/>
                      </a:endParaRP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a:solidFill>
                          <a:srgbClr val="292929"/>
                        </a:solidFill>
                        <a:effectLst/>
                      </a:endParaRP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a:solidFill>
                          <a:srgbClr val="292929"/>
                        </a:solidFill>
                        <a:effectLst/>
                      </a:endParaRP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a:solidFill>
                          <a:srgbClr val="292929"/>
                        </a:solidFill>
                        <a:effectLst/>
                      </a:endParaRP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hMerge="1">
                  <a:txBody>
                    <a:bodyPr/>
                    <a:lstStyle/>
                    <a:p>
                      <a:pPr algn="ctr"/>
                      <a:endParaRPr lang="en-CA" sz="600" dirty="0">
                        <a:solidFill>
                          <a:srgbClr val="292929"/>
                        </a:solidFill>
                        <a:effectLst/>
                      </a:endParaRP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640004560"/>
                  </a:ext>
                </a:extLst>
              </a:tr>
              <a:tr h="117680">
                <a:tc>
                  <a:txBody>
                    <a:bodyPr/>
                    <a:lstStyle/>
                    <a:p>
                      <a:pPr algn="ctr"/>
                      <a:r>
                        <a:rPr lang="en-CA" sz="600">
                          <a:solidFill>
                            <a:srgbClr val="292929"/>
                          </a:solidFill>
                          <a:effectLst/>
                        </a:rPr>
                        <a:t>product_id</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style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model_name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color</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CA" sz="600">
                          <a:solidFill>
                            <a:srgbClr val="292929"/>
                          </a:solidFill>
                          <a:effectLst/>
                        </a:rPr>
                        <a:t>COUNT(*)</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794784229"/>
                  </a:ext>
                </a:extLst>
              </a:tr>
              <a:tr h="0">
                <a:tc>
                  <a:txBody>
                    <a:bodyPr/>
                    <a:lstStyle/>
                    <a:p>
                      <a:pPr algn="ctr"/>
                      <a:r>
                        <a:rPr lang="en-CA" sz="600">
                          <a:solidFill>
                            <a:srgbClr val="525252"/>
                          </a:solidFill>
                          <a:effectLst/>
                        </a:rPr>
                        <a:t>3</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Dawes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Driftwood Fade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63</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460915819"/>
                  </a:ext>
                </a:extLst>
              </a:tr>
              <a:tr h="117680">
                <a:tc>
                  <a:txBody>
                    <a:bodyPr/>
                    <a:lstStyle/>
                    <a:p>
                      <a:pPr algn="ctr"/>
                      <a:r>
                        <a:rPr lang="en-CA" sz="600">
                          <a:solidFill>
                            <a:srgbClr val="525252"/>
                          </a:solidFill>
                          <a:effectLst/>
                        </a:rPr>
                        <a:t>10</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Eugene Narrow</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Rosewood Tortoise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62</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580866009"/>
                  </a:ext>
                </a:extLst>
              </a:tr>
              <a:tr h="117680">
                <a:tc>
                  <a:txBody>
                    <a:bodyPr/>
                    <a:lstStyle/>
                    <a:p>
                      <a:pPr algn="ctr"/>
                      <a:r>
                        <a:rPr lang="en-CA" sz="600">
                          <a:solidFill>
                            <a:srgbClr val="525252"/>
                          </a:solidFill>
                          <a:effectLst/>
                        </a:rPr>
                        <a:t>9</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Eugene Narrow</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Rose Crystal</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54</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040731159"/>
                  </a:ext>
                </a:extLst>
              </a:tr>
              <a:tr h="117680">
                <a:tc>
                  <a:txBody>
                    <a:bodyPr/>
                    <a:lstStyle/>
                    <a:p>
                      <a:pPr algn="ctr"/>
                      <a:r>
                        <a:rPr lang="en-CA" sz="600">
                          <a:solidFill>
                            <a:srgbClr val="525252"/>
                          </a:solidFill>
                          <a:effectLst/>
                        </a:rPr>
                        <a:t>1</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Brady</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Layered Tortoise Matte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52</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532638268"/>
                  </a:ext>
                </a:extLst>
              </a:tr>
              <a:tr h="117680">
                <a:tc>
                  <a:txBody>
                    <a:bodyPr/>
                    <a:lstStyle/>
                    <a:p>
                      <a:pPr algn="ctr"/>
                      <a:r>
                        <a:rPr lang="en-CA" sz="600">
                          <a:solidFill>
                            <a:srgbClr val="525252"/>
                          </a:solidFill>
                          <a:effectLst/>
                        </a:rPr>
                        <a:t>6</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Olive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Pearled Tortoise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50</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763642197"/>
                  </a:ext>
                </a:extLst>
              </a:tr>
              <a:tr h="0">
                <a:tc>
                  <a:txBody>
                    <a:bodyPr/>
                    <a:lstStyle/>
                    <a:p>
                      <a:pPr algn="ctr"/>
                      <a:r>
                        <a:rPr lang="en-CA" sz="600">
                          <a:solidFill>
                            <a:srgbClr val="525252"/>
                          </a:solidFill>
                          <a:effectLst/>
                        </a:rPr>
                        <a:t>4</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Dawes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Jet Black</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44</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350509993"/>
                  </a:ext>
                </a:extLst>
              </a:tr>
              <a:tr h="117680">
                <a:tc>
                  <a:txBody>
                    <a:bodyPr/>
                    <a:lstStyle/>
                    <a:p>
                      <a:pPr algn="ctr"/>
                      <a:r>
                        <a:rPr lang="en-CA" sz="600">
                          <a:solidFill>
                            <a:srgbClr val="525252"/>
                          </a:solidFill>
                          <a:effectLst/>
                        </a:rPr>
                        <a:t>7</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Lucy</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Elderflower Crystal</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44</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278996838"/>
                  </a:ext>
                </a:extLst>
              </a:tr>
              <a:tr h="0">
                <a:tc>
                  <a:txBody>
                    <a:bodyPr/>
                    <a:lstStyle/>
                    <a:p>
                      <a:pPr algn="ctr"/>
                      <a:r>
                        <a:rPr lang="en-CA" sz="600">
                          <a:solidFill>
                            <a:srgbClr val="525252"/>
                          </a:solidFill>
                          <a:effectLst/>
                        </a:rPr>
                        <a:t>2</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Brady</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Sea Glass Gray</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43</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19102370"/>
                  </a:ext>
                </a:extLst>
              </a:tr>
              <a:tr h="117680">
                <a:tc>
                  <a:txBody>
                    <a:bodyPr/>
                    <a:lstStyle/>
                    <a:p>
                      <a:pPr algn="ctr"/>
                      <a:r>
                        <a:rPr lang="en-CA" sz="600">
                          <a:solidFill>
                            <a:srgbClr val="525252"/>
                          </a:solidFill>
                          <a:effectLst/>
                        </a:rPr>
                        <a:t>8</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Women's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Lucy</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Jet Black</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42</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63956344"/>
                  </a:ext>
                </a:extLst>
              </a:tr>
              <a:tr h="117680">
                <a:tc>
                  <a:txBody>
                    <a:bodyPr/>
                    <a:lstStyle/>
                    <a:p>
                      <a:pPr algn="ctr"/>
                      <a:r>
                        <a:rPr lang="en-CA" sz="600">
                          <a:solidFill>
                            <a:srgbClr val="525252"/>
                          </a:solidFill>
                          <a:effectLst/>
                        </a:rPr>
                        <a:t>5</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Men's Styles</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Monocle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a:solidFill>
                            <a:srgbClr val="525252"/>
                          </a:solidFill>
                          <a:effectLst/>
                        </a:rPr>
                        <a:t>Endangered Tortoise</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CA" sz="600" dirty="0">
                          <a:solidFill>
                            <a:srgbClr val="525252"/>
                          </a:solidFill>
                          <a:effectLst/>
                        </a:rPr>
                        <a:t>41</a:t>
                      </a:r>
                    </a:p>
                  </a:txBody>
                  <a:tcPr marL="61740" marR="61740" marT="30870" marB="308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861257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1168</Words>
  <Application>Microsoft Office PowerPoint</Application>
  <PresentationFormat>On-screen Show (16:9)</PresentationFormat>
  <Paragraphs>295</Paragraphs>
  <Slides>7</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Roboto Thin</vt:lpstr>
      <vt:lpstr>Roboto</vt:lpstr>
      <vt:lpstr>Dosis</vt:lpstr>
      <vt:lpstr>Roboto Black</vt:lpstr>
      <vt:lpstr>Courier New</vt:lpstr>
      <vt:lpstr>Arial</vt:lpstr>
      <vt:lpstr>Simple Light</vt:lpstr>
      <vt:lpstr>Simple Light</vt:lpstr>
      <vt:lpstr>Simple Light</vt:lpstr>
      <vt:lpstr>PowerPoint Presentation</vt:lpstr>
      <vt:lpstr>PowerPoint Presentation</vt:lpstr>
      <vt:lpstr>Table of Contents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Cassandra Brait</dc:creator>
  <cp:lastModifiedBy>Cassandra Brait</cp:lastModifiedBy>
  <cp:revision>11</cp:revision>
  <dcterms:modified xsi:type="dcterms:W3CDTF">2018-08-20T15:04:19Z</dcterms:modified>
</cp:coreProperties>
</file>